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8" r:id="rId5"/>
    <p:sldId id="289" r:id="rId6"/>
    <p:sldId id="290" r:id="rId7"/>
    <p:sldId id="303" r:id="rId8"/>
    <p:sldId id="292" r:id="rId9"/>
    <p:sldId id="293" r:id="rId10"/>
    <p:sldId id="294" r:id="rId11"/>
    <p:sldId id="308" r:id="rId12"/>
    <p:sldId id="306" r:id="rId13"/>
    <p:sldId id="307" r:id="rId14"/>
    <p:sldId id="309" r:id="rId15"/>
    <p:sldId id="296" r:id="rId16"/>
    <p:sldId id="304" r:id="rId17"/>
    <p:sldId id="270" r:id="rId18"/>
    <p:sldId id="305" r:id="rId19"/>
    <p:sldId id="268" r:id="rId20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Albarado" initials="LA" lastIdx="2" clrIdx="0">
    <p:extLst>
      <p:ext uri="{19B8F6BF-5375-455C-9EA6-DF929625EA0E}">
        <p15:presenceInfo xmlns:p15="http://schemas.microsoft.com/office/powerpoint/2012/main" userId="e52517874bff13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302030"/>
    <a:srgbClr val="79A466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111" d="100"/>
          <a:sy n="111" d="100"/>
        </p:scale>
        <p:origin x="78" y="-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8AB0E0-DBBC-4F41-A2D5-0CF7713F0023}" type="datetime1">
              <a:rPr lang="es-MX" smtClean="0"/>
              <a:t>20/05/2024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333638-148D-48F3-93EA-686F1AB9FF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47810-E980-47BC-AF23-78CA303D9D57}" type="datetime1">
              <a:rPr lang="es-MX" smtClean="0"/>
              <a:pPr/>
              <a:t>20/05/2024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6C4120E-D8D4-4AFA-B0E2-7989D1701DEB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5418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5124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1458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6C4120E-D8D4-4AFA-B0E2-7989D1701DEB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752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789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311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0273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1748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4529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826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6729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349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MX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rtlCol="0"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agregar un subtítulo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 rtl="0"/>
            <a:r>
              <a:rPr lang="es-MX" noProof="0"/>
              <a:t>Diapositiva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$3 000 M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$2 000 M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$1000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rtl="0"/>
            <a:r>
              <a:rPr lang="es-MX" noProof="0"/>
              <a:t>Comp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rtlCol="0"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el 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ció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20" name="Marcador de contenido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de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1" name="Marcador de texto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año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año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nuestro equipo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rtl="0"/>
            <a:r>
              <a:rPr lang="es-MX" noProof="0"/>
              <a:t>Equipo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nuestro equipo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50" name="Marcador de texto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51" name="Marcador de texto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33" name="Marcador de posición de imagen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39" name="Marcador de posición de imagen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40" name="Marcador de posición de imagen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41" name="Marcador de posición de imagen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42" name="Marcador de posición de imagen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43" name="Marcador de posición de imagen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44" name="Marcador de posición de imagen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osotr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MX" noProof="0"/>
              <a:t>Haga clic para agregar foto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 rtl="0"/>
            <a:r>
              <a:rPr lang="es-MX" noProof="0"/>
              <a:t>Información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rtlCol="0"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agregar un subtítulo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69381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rtl="0"/>
            <a:r>
              <a:rPr lang="es-MX" noProof="0"/>
              <a:t>Suma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rtlCol="0"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rtlCol="0"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agregar un subtítulo</a:t>
            </a: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rtl="0"/>
            <a:r>
              <a:rPr lang="es-MX" noProof="0"/>
              <a:t>Que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agregar texto</a:t>
            </a:r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subtítulo</a:t>
            </a:r>
          </a:p>
        </p:txBody>
      </p:sp>
      <p:sp>
        <p:nvSpPr>
          <p:cNvPr id="11" name="Marcador de texto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subtítulo</a:t>
            </a:r>
          </a:p>
        </p:txBody>
      </p:sp>
      <p:sp>
        <p:nvSpPr>
          <p:cNvPr id="13" name="Marcador de texto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subtítulo</a:t>
            </a:r>
          </a:p>
        </p:txBody>
      </p:sp>
      <p:sp>
        <p:nvSpPr>
          <p:cNvPr id="15" name="Marcador de texto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 rtl="0"/>
            <a:r>
              <a:rPr lang="es-MX" noProof="0"/>
              <a:t>Solución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subtítulo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subtítulo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4" name="Marcador de texto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subtítulo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6" name="Marcador de texto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MX" noProof="0"/>
              <a:t>Haga clic para agregar foto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agregar texto</a:t>
            </a:r>
          </a:p>
        </p:txBody>
      </p:sp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subtítulo</a:t>
            </a:r>
          </a:p>
        </p:txBody>
      </p:sp>
      <p:sp>
        <p:nvSpPr>
          <p:cNvPr id="10" name="Marcador de texto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2" name="Marcador de texto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Haga clic para agregar un subtítulo</a:t>
            </a:r>
          </a:p>
        </p:txBody>
      </p:sp>
      <p:sp>
        <p:nvSpPr>
          <p:cNvPr id="14" name="Marcador de texto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rtlCol="0"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 rtl="0"/>
            <a:r>
              <a:rPr lang="es-MX" noProof="0"/>
              <a:t>Ventajas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rtl="0"/>
            <a:r>
              <a:rPr lang="es-MX" noProof="0"/>
              <a:t>Compañía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rtlCol="0"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MX" noProof="0"/>
              <a:t>Haga clic para agregar foto</a:t>
            </a:r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rtl="0"/>
            <a:r>
              <a:rPr lang="es-MX" noProof="0"/>
              <a:t>Empresa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agregar texto</a:t>
            </a:r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texto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texto</a:t>
            </a: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mercad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rtl="0"/>
            <a:r>
              <a:rPr lang="es-MX" noProof="0"/>
              <a:t>Mercado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 texto aquí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 texto aquí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 texto aquí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pPr rtl="0"/>
            <a:fld id="{4F6357DA-28E9-40D3-918C-4D14E8263D81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0CBE6AF0-3BE0-469F-85B7-CC1F87C35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1653" y="4166559"/>
            <a:ext cx="11260347" cy="2691442"/>
          </a:xfrm>
        </p:spPr>
        <p:txBody>
          <a:bodyPr rtlCol="0"/>
          <a:lstStyle/>
          <a:p>
            <a:pPr rtl="0"/>
            <a:r>
              <a:rPr lang="es-MX" sz="30000" dirty="0"/>
              <a:t>KABBALA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8227" y="1550988"/>
            <a:ext cx="3502324" cy="2387600"/>
          </a:xfrm>
        </p:spPr>
        <p:txBody>
          <a:bodyPr rtlCol="0"/>
          <a:lstStyle/>
          <a:p>
            <a:r>
              <a:rPr lang="es-MX" sz="3600" dirty="0"/>
              <a:t>Aplicación </a:t>
            </a:r>
            <a:br>
              <a:rPr lang="es-MX" sz="3600" dirty="0"/>
            </a:br>
            <a:r>
              <a:rPr lang="es-MX" sz="3600" dirty="0"/>
              <a:t>carta</a:t>
            </a:r>
            <a:br>
              <a:rPr lang="es-MX" sz="3600" dirty="0"/>
            </a:br>
            <a:r>
              <a:rPr lang="es-MX" sz="3600" dirty="0"/>
              <a:t>Mobile</a:t>
            </a:r>
            <a:br>
              <a:rPr lang="es-MX" sz="3600" dirty="0"/>
            </a:br>
            <a:r>
              <a:rPr lang="es-MX" sz="3600" dirty="0"/>
              <a:t>KABBALAH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D79862A8-72F8-4043-A021-816AC74E8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1100" y="5657850"/>
            <a:ext cx="3390900" cy="876300"/>
          </a:xfrm>
        </p:spPr>
        <p:txBody>
          <a:bodyPr rtlCol="0"/>
          <a:lstStyle/>
          <a:p>
            <a:pPr rtl="0"/>
            <a:r>
              <a:rPr lang="es-MX" dirty="0"/>
              <a:t>Albarado Lucas Miguel</a:t>
            </a:r>
          </a:p>
          <a:p>
            <a:pPr rtl="0"/>
            <a:r>
              <a:rPr lang="es-MX" dirty="0"/>
              <a:t>Williams Neme </a:t>
            </a:r>
            <a:r>
              <a:rPr lang="es-MX" dirty="0" err="1"/>
              <a:t>Scheij</a:t>
            </a:r>
            <a:r>
              <a:rPr lang="es-MX" dirty="0"/>
              <a:t> Tomas</a:t>
            </a:r>
          </a:p>
        </p:txBody>
      </p:sp>
      <p:pic>
        <p:nvPicPr>
          <p:cNvPr id="19" name="Marcador de posición de imagen 18" descr="La mitad de un puesto, una mesa y una silla en un restaurante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19B2A2-DE2B-1930-DE65-41276E6C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dirty="0"/>
              <a:t>24/05/2024</a:t>
            </a:r>
            <a:endParaRPr lang="es-MX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A0918A9-337F-BB79-734F-9DDB9F13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es-MX" noProof="0" dirty="0"/>
              <a:t>PRESENTACIÓN DE VENTAS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FFAFB-B66B-F255-C7D2-426D46F9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6357DA-28E9-40D3-918C-4D14E8263D81}" type="slidenum">
              <a:rPr lang="es-MX" noProof="0" smtClean="0"/>
              <a:pPr rtl="0"/>
              <a:t>10</a:t>
            </a:fld>
            <a:endParaRPr lang="es-MX" noProof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820CB492-BD63-C850-DD8D-737BC0948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639" y="1686009"/>
            <a:ext cx="2383973" cy="756956"/>
          </a:xfrm>
        </p:spPr>
        <p:txBody>
          <a:bodyPr/>
          <a:lstStyle/>
          <a:p>
            <a:r>
              <a:rPr lang="es-MX" dirty="0"/>
              <a:t>Se pueden ver las diferentes categorías para administración y verificación de productos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E8DEF6E-6544-B63A-63D1-A01FE6733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012384"/>
            <a:ext cx="2686050" cy="539596"/>
          </a:xfrm>
        </p:spPr>
        <p:txBody>
          <a:bodyPr/>
          <a:lstStyle/>
          <a:p>
            <a:r>
              <a:rPr lang="es-MX" b="1" dirty="0"/>
              <a:t>Navegación lateral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4991F9-3B8C-E874-5CDF-9823BF6D63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13713" y="4424101"/>
            <a:ext cx="5040087" cy="1332622"/>
          </a:xfrm>
        </p:spPr>
        <p:txBody>
          <a:bodyPr/>
          <a:lstStyle/>
          <a:p>
            <a:r>
              <a:rPr lang="es-MX" dirty="0"/>
              <a:t>Al seleccionar “marcar como orden completada” se elimina del apartado ordenes y se </a:t>
            </a:r>
            <a:r>
              <a:rPr lang="es-MX" dirty="0" err="1"/>
              <a:t>envia</a:t>
            </a:r>
            <a:r>
              <a:rPr lang="es-MX" dirty="0"/>
              <a:t> a otra pagina en el cual se muestran todas las ordenes completadas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E2BBFD9-014F-2767-EDC5-6378698E6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359" t="-12814" r="10359" b="12814"/>
          <a:stretch/>
        </p:blipFill>
        <p:spPr>
          <a:xfrm>
            <a:off x="3420195" y="221221"/>
            <a:ext cx="8244349" cy="3968378"/>
          </a:xfrm>
          <a:prstGeom prst="rect">
            <a:avLst/>
          </a:prstGeom>
        </p:spPr>
      </p:pic>
      <p:sp>
        <p:nvSpPr>
          <p:cNvPr id="12" name="Título 7">
            <a:extLst>
              <a:ext uri="{FF2B5EF4-FFF2-40B4-BE49-F238E27FC236}">
                <a16:creationId xmlns:a16="http://schemas.microsoft.com/office/drawing/2014/main" id="{2FB1598C-1F49-6733-34D6-EE1DA35B0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3438" y="260157"/>
            <a:ext cx="4400550" cy="406785"/>
          </a:xfrm>
        </p:spPr>
        <p:txBody>
          <a:bodyPr rtlCol="0"/>
          <a:lstStyle/>
          <a:p>
            <a:pPr rtl="0"/>
            <a:r>
              <a:rPr lang="es-MX" b="1" dirty="0"/>
              <a:t>Pagina administrador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188092D0-AF5B-4EB1-EDF4-E9A633E425CE}"/>
              </a:ext>
            </a:extLst>
          </p:cNvPr>
          <p:cNvSpPr/>
          <p:nvPr/>
        </p:nvSpPr>
        <p:spPr>
          <a:xfrm>
            <a:off x="7339973" y="2654321"/>
            <a:ext cx="352425" cy="174576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ED5AF129-4DFE-9A15-F12A-5F80E134297D}"/>
              </a:ext>
            </a:extLst>
          </p:cNvPr>
          <p:cNvSpPr/>
          <p:nvPr/>
        </p:nvSpPr>
        <p:spPr>
          <a:xfrm rot="5400000">
            <a:off x="3590246" y="942042"/>
            <a:ext cx="352425" cy="10014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8963A4-0455-18CB-51E6-CE1BEDC0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1" y="4181268"/>
            <a:ext cx="3888303" cy="1745769"/>
          </a:xfrm>
          <a:prstGeom prst="rect">
            <a:avLst/>
          </a:prstGeom>
        </p:spPr>
      </p:pic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6D05B991-B327-32A7-37F4-ECD689D33352}"/>
              </a:ext>
            </a:extLst>
          </p:cNvPr>
          <p:cNvSpPr/>
          <p:nvPr/>
        </p:nvSpPr>
        <p:spPr>
          <a:xfrm rot="5400000">
            <a:off x="4978959" y="4063687"/>
            <a:ext cx="488313" cy="174576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835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19B2A2-DE2B-1930-DE65-41276E6C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dirty="0"/>
              <a:t>24/05/2024</a:t>
            </a:r>
            <a:endParaRPr lang="es-MX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A0918A9-337F-BB79-734F-9DDB9F13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323" y="6356350"/>
            <a:ext cx="4114800" cy="365125"/>
          </a:xfrm>
        </p:spPr>
        <p:txBody>
          <a:bodyPr/>
          <a:lstStyle/>
          <a:p>
            <a:pPr rtl="0"/>
            <a:r>
              <a:rPr lang="es-MX" noProof="0" dirty="0"/>
              <a:t>PRESENTACIÓN DE VENTAS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FFAFB-B66B-F255-C7D2-426D46F9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6357DA-28E9-40D3-918C-4D14E8263D81}" type="slidenum">
              <a:rPr lang="es-MX" noProof="0" smtClean="0"/>
              <a:pPr rtl="0"/>
              <a:t>11</a:t>
            </a:fld>
            <a:endParaRPr lang="es-MX" noProof="0"/>
          </a:p>
        </p:txBody>
      </p:sp>
      <p:sp>
        <p:nvSpPr>
          <p:cNvPr id="12" name="Título 7">
            <a:extLst>
              <a:ext uri="{FF2B5EF4-FFF2-40B4-BE49-F238E27FC236}">
                <a16:creationId xmlns:a16="http://schemas.microsoft.com/office/drawing/2014/main" id="{2FB1598C-1F49-6733-34D6-EE1DA35B0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6175" y="208126"/>
            <a:ext cx="4819650" cy="406785"/>
          </a:xfrm>
        </p:spPr>
        <p:txBody>
          <a:bodyPr rtlCol="0"/>
          <a:lstStyle/>
          <a:p>
            <a:pPr rtl="0"/>
            <a:r>
              <a:rPr lang="es-MX" b="1" dirty="0"/>
              <a:t>Pagina </a:t>
            </a:r>
            <a:r>
              <a:rPr lang="es-MX" b="1" dirty="0" err="1"/>
              <a:t>ADMin</a:t>
            </a:r>
            <a:r>
              <a:rPr lang="es-MX" b="1" dirty="0"/>
              <a:t> productos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56A1F6B-386D-3C5C-7903-5742B1A8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03" y="1037669"/>
            <a:ext cx="7592544" cy="4324449"/>
          </a:xfrm>
          <a:prstGeom prst="rect">
            <a:avLst/>
          </a:prstGeom>
        </p:spPr>
      </p:pic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5C7D7E8E-106F-4FA6-F1F7-4238DE8FF8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85779" y="579485"/>
            <a:ext cx="1445082" cy="352425"/>
          </a:xfrm>
        </p:spPr>
        <p:txBody>
          <a:bodyPr/>
          <a:lstStyle/>
          <a:p>
            <a:r>
              <a:rPr lang="es-MX" sz="1200" b="1" dirty="0"/>
              <a:t>Buscador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443D928B-745F-277C-DAC5-23B8B193FB6D}"/>
              </a:ext>
            </a:extLst>
          </p:cNvPr>
          <p:cNvSpPr txBox="1">
            <a:spLocks/>
          </p:cNvSpPr>
          <p:nvPr/>
        </p:nvSpPr>
        <p:spPr>
          <a:xfrm>
            <a:off x="10153650" y="1800386"/>
            <a:ext cx="1445082" cy="352425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b="1" dirty="0"/>
              <a:t>Editor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67054575-7591-EB9E-D3B0-07FB5674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117" y="2144408"/>
            <a:ext cx="2330780" cy="49337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163533E-1AD3-7833-7188-01D8D1F34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117" y="2611013"/>
            <a:ext cx="2330780" cy="51733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D61736A-6E3D-5468-A1C5-76E7CDEEB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117" y="3106899"/>
            <a:ext cx="2330781" cy="49337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4C006F34-1879-FAB3-A306-87A5D939F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4118" y="3578133"/>
            <a:ext cx="2330779" cy="87004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0A047BD-7808-6683-2BC3-8DE540914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117" y="4448175"/>
            <a:ext cx="2330779" cy="121042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0852D0D1-A01F-C1AD-7AAA-CBAB5D8CD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4115" y="5654143"/>
            <a:ext cx="2330779" cy="295259"/>
          </a:xfrm>
          <a:prstGeom prst="rect">
            <a:avLst/>
          </a:prstGeom>
        </p:spPr>
      </p:pic>
      <p:sp>
        <p:nvSpPr>
          <p:cNvPr id="43" name="Flecha: doblada hacia arriba 42">
            <a:extLst>
              <a:ext uri="{FF2B5EF4-FFF2-40B4-BE49-F238E27FC236}">
                <a16:creationId xmlns:a16="http://schemas.microsoft.com/office/drawing/2014/main" id="{07BD08ED-1961-06EC-A5B8-CEDE290A1777}"/>
              </a:ext>
            </a:extLst>
          </p:cNvPr>
          <p:cNvSpPr/>
          <p:nvPr/>
        </p:nvSpPr>
        <p:spPr>
          <a:xfrm flipH="1" flipV="1">
            <a:off x="0" y="1689885"/>
            <a:ext cx="419100" cy="3863189"/>
          </a:xfrm>
          <a:prstGeom prst="bentUpArrow">
            <a:avLst>
              <a:gd name="adj1" fmla="val 25000"/>
              <a:gd name="adj2" fmla="val 34091"/>
              <a:gd name="adj3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Marcador de texto 6">
            <a:extLst>
              <a:ext uri="{FF2B5EF4-FFF2-40B4-BE49-F238E27FC236}">
                <a16:creationId xmlns:a16="http://schemas.microsoft.com/office/drawing/2014/main" id="{0F732822-17CE-371C-32F3-71087C1D135E}"/>
              </a:ext>
            </a:extLst>
          </p:cNvPr>
          <p:cNvSpPr txBox="1">
            <a:spLocks/>
          </p:cNvSpPr>
          <p:nvPr/>
        </p:nvSpPr>
        <p:spPr>
          <a:xfrm>
            <a:off x="161925" y="5625559"/>
            <a:ext cx="2047875" cy="352425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b="1" dirty="0"/>
              <a:t>Crear Producto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7BF05889-D777-0F28-9153-6385B9A646B7}"/>
              </a:ext>
            </a:extLst>
          </p:cNvPr>
          <p:cNvSpPr txBox="1">
            <a:spLocks/>
          </p:cNvSpPr>
          <p:nvPr/>
        </p:nvSpPr>
        <p:spPr>
          <a:xfrm>
            <a:off x="2101884" y="5485065"/>
            <a:ext cx="2522590" cy="748337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050" dirty="0"/>
              <a:t>El apartado crear producto es el mismo que el editor, solo que sin datos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B11D5A2E-2DCF-8D0B-AD75-D922954126E7}"/>
              </a:ext>
            </a:extLst>
          </p:cNvPr>
          <p:cNvSpPr txBox="1">
            <a:spLocks/>
          </p:cNvSpPr>
          <p:nvPr/>
        </p:nvSpPr>
        <p:spPr>
          <a:xfrm>
            <a:off x="8802459" y="926601"/>
            <a:ext cx="2073732" cy="748337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050" dirty="0"/>
              <a:t>EN EL BUSCADOR SE PUEDE FILTRAR LOS DIFERENTES NOMBRES DE LOS PRODUCTOS</a:t>
            </a:r>
          </a:p>
        </p:txBody>
      </p:sp>
      <p:sp>
        <p:nvSpPr>
          <p:cNvPr id="50" name="Flecha: doblada hacia arriba 49">
            <a:extLst>
              <a:ext uri="{FF2B5EF4-FFF2-40B4-BE49-F238E27FC236}">
                <a16:creationId xmlns:a16="http://schemas.microsoft.com/office/drawing/2014/main" id="{2B690D21-F303-54F4-B6A7-6142E5356A46}"/>
              </a:ext>
            </a:extLst>
          </p:cNvPr>
          <p:cNvSpPr/>
          <p:nvPr/>
        </p:nvSpPr>
        <p:spPr>
          <a:xfrm rot="5400000" flipH="1">
            <a:off x="7720554" y="482191"/>
            <a:ext cx="992234" cy="1257673"/>
          </a:xfrm>
          <a:prstGeom prst="bentUpArrow">
            <a:avLst>
              <a:gd name="adj1" fmla="val 12521"/>
              <a:gd name="adj2" fmla="val 15400"/>
              <a:gd name="adj3" fmla="val 403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Flecha: doblada hacia arriba 50">
            <a:extLst>
              <a:ext uri="{FF2B5EF4-FFF2-40B4-BE49-F238E27FC236}">
                <a16:creationId xmlns:a16="http://schemas.microsoft.com/office/drawing/2014/main" id="{E4BB1AAD-18DF-977D-9041-6BDA85368810}"/>
              </a:ext>
            </a:extLst>
          </p:cNvPr>
          <p:cNvSpPr/>
          <p:nvPr/>
        </p:nvSpPr>
        <p:spPr>
          <a:xfrm rot="5400000" flipH="1">
            <a:off x="8447709" y="981272"/>
            <a:ext cx="748338" cy="2511141"/>
          </a:xfrm>
          <a:prstGeom prst="bentUpArrow">
            <a:avLst>
              <a:gd name="adj1" fmla="val 12521"/>
              <a:gd name="adj2" fmla="val 15400"/>
              <a:gd name="adj3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F86F3516-C3AB-F5C5-2A2C-F26E87498E2E}"/>
              </a:ext>
            </a:extLst>
          </p:cNvPr>
          <p:cNvSpPr txBox="1">
            <a:spLocks/>
          </p:cNvSpPr>
          <p:nvPr/>
        </p:nvSpPr>
        <p:spPr>
          <a:xfrm>
            <a:off x="8000330" y="2678055"/>
            <a:ext cx="1453100" cy="3169846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050" dirty="0"/>
              <a:t>El apartado EDITAR PRODUCTO SE PUEDE MODIFICAR EL NOMBRE, PRECIO, CATEGORIA,SE VISUALIZA LA IMAGEN ACTUAL DEL PRODUCTO Y SE PUEDE MODIFICAR</a:t>
            </a:r>
          </a:p>
        </p:txBody>
      </p: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B677B625-E36C-7E7A-6632-D762E7A131E2}"/>
              </a:ext>
            </a:extLst>
          </p:cNvPr>
          <p:cNvSpPr/>
          <p:nvPr/>
        </p:nvSpPr>
        <p:spPr>
          <a:xfrm flipV="1">
            <a:off x="4914900" y="5209717"/>
            <a:ext cx="1752600" cy="41584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0BBF1962-4615-1B3B-1376-0EE36F3955E8}"/>
              </a:ext>
            </a:extLst>
          </p:cNvPr>
          <p:cNvSpPr txBox="1">
            <a:spLocks/>
          </p:cNvSpPr>
          <p:nvPr/>
        </p:nvSpPr>
        <p:spPr>
          <a:xfrm>
            <a:off x="5291855" y="5549853"/>
            <a:ext cx="2891392" cy="352425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100" b="1" dirty="0"/>
              <a:t>Paginación de productos</a:t>
            </a:r>
          </a:p>
        </p:txBody>
      </p:sp>
    </p:spTree>
    <p:extLst>
      <p:ext uri="{BB962C8B-B14F-4D97-AF65-F5344CB8AC3E}">
        <p14:creationId xmlns:p14="http://schemas.microsoft.com/office/powerpoint/2010/main" val="231005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89D3D565-42FF-4C0C-9E4C-5BF29B4473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1325217" y="3977202"/>
            <a:ext cx="16229934" cy="2852057"/>
          </a:xfrm>
        </p:spPr>
        <p:txBody>
          <a:bodyPr rtlCol="0"/>
          <a:lstStyle/>
          <a:p>
            <a:pPr rtl="0"/>
            <a:r>
              <a:rPr lang="es-MX" dirty="0"/>
              <a:t>Empresa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50E0B25-9588-4271-A8DA-E4AC3283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dirty="0"/>
              <a:t>24/05/2024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79A93A47-486D-4EC7-8BD7-622BB944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4F6357DA-28E9-40D3-918C-4D14E8263D81}" type="slidenum">
              <a:rPr lang="es-MX" smtClean="0"/>
              <a:pPr rtl="0"/>
              <a:t>12</a:t>
            </a:fld>
            <a:endParaRPr lang="es-MX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74713F65-A47E-465C-963B-E10AC535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2217"/>
            <a:ext cx="4943475" cy="639955"/>
          </a:xfrm>
        </p:spPr>
        <p:txBody>
          <a:bodyPr rtlCol="0"/>
          <a:lstStyle/>
          <a:p>
            <a:pPr algn="ctr" rtl="0"/>
            <a:r>
              <a:rPr lang="es-MX" dirty="0"/>
              <a:t>Tecnologías y datos a tener en cuenta</a:t>
            </a:r>
          </a:p>
        </p:txBody>
      </p:sp>
      <p:pic>
        <p:nvPicPr>
          <p:cNvPr id="2056" name="Picture 8" descr="Descargar Free Coding Wallpaper Pictures [HD] | Unsplash">
            <a:extLst>
              <a:ext uri="{FF2B5EF4-FFF2-40B4-BE49-F238E27FC236}">
                <a16:creationId xmlns:a16="http://schemas.microsoft.com/office/drawing/2014/main" id="{FDEB2110-4830-B073-F1D7-16288F74537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1" r="2031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ítulo 12">
            <a:extLst>
              <a:ext uri="{FF2B5EF4-FFF2-40B4-BE49-F238E27FC236}">
                <a16:creationId xmlns:a16="http://schemas.microsoft.com/office/drawing/2014/main" id="{D45C0163-A975-EE00-839F-C187A169B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550" y="1485900"/>
            <a:ext cx="5191125" cy="4952999"/>
          </a:xfrm>
        </p:spPr>
        <p:txBody>
          <a:bodyPr/>
          <a:lstStyle/>
          <a:p>
            <a:pPr algn="ctr"/>
            <a:r>
              <a:rPr lang="es-MX" b="1" dirty="0"/>
              <a:t>Diseño de 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Diseño de estructura de BD: </a:t>
            </a:r>
            <a:r>
              <a:rPr lang="es-MX" dirty="0" err="1"/>
              <a:t>PrimaClient</a:t>
            </a:r>
            <a:r>
              <a:rPr lang="es-MX" dirty="0"/>
              <a:t> y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Proyecto realizado con Next.js en 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Gestión de estado con SWR y peticiones con AXIOS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Gestión de archivos digitales con </a:t>
            </a:r>
            <a:r>
              <a:rPr lang="es-MX" dirty="0" err="1"/>
              <a:t>Cloudinary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Librería </a:t>
            </a:r>
            <a:r>
              <a:rPr lang="es-MX" dirty="0" err="1"/>
              <a:t>Zod</a:t>
            </a:r>
            <a:r>
              <a:rPr lang="es-MX" dirty="0"/>
              <a:t> para la validación de esquemas y tipado de datos (definir, validar y transformar datos </a:t>
            </a:r>
            <a:r>
              <a:rPr lang="es-MX" dirty="0" err="1"/>
              <a:t>estr</a:t>
            </a:r>
            <a:r>
              <a:rPr lang="es-MX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Zustand</a:t>
            </a:r>
            <a:r>
              <a:rPr lang="es-MX" dirty="0"/>
              <a:t> gestiona el estado de la aplicación</a:t>
            </a:r>
          </a:p>
          <a:p>
            <a:pPr algn="ctr"/>
            <a:r>
              <a:rPr lang="es-MX" b="1" dirty="0"/>
              <a:t>Front-</a:t>
            </a:r>
            <a:r>
              <a:rPr lang="es-MX" b="1" dirty="0" err="1"/>
              <a:t>End</a:t>
            </a:r>
            <a:endParaRPr lang="es-MX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Creación de componentes reutilizables para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Gestionar cache y guardar datos con SWR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 mejoro el diseño con la utilización de CSS y </a:t>
            </a:r>
            <a:r>
              <a:rPr lang="es-MX" dirty="0" err="1"/>
              <a:t>Tailwin</a:t>
            </a:r>
            <a:endParaRPr lang="es-MX" dirty="0"/>
          </a:p>
        </p:txBody>
      </p:sp>
      <p:sp>
        <p:nvSpPr>
          <p:cNvPr id="22" name="Marcador de posición de número de diapositiva 3">
            <a:extLst>
              <a:ext uri="{FF2B5EF4-FFF2-40B4-BE49-F238E27FC236}">
                <a16:creationId xmlns:a16="http://schemas.microsoft.com/office/drawing/2014/main" id="{72DC09EA-F04A-8C40-ED98-3DC1A849D841}"/>
              </a:ext>
            </a:extLst>
          </p:cNvPr>
          <p:cNvSpPr txBox="1">
            <a:spLocks/>
          </p:cNvSpPr>
          <p:nvPr/>
        </p:nvSpPr>
        <p:spPr>
          <a:xfrm>
            <a:off x="9305925" y="64641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MX"/>
            </a:defPPr>
            <a:lvl1pPr marL="0" algn="r" defTabSz="914400" rtl="0" eaLnBrk="1" latinLnBrk="0" hangingPunct="1">
              <a:defRPr sz="1000" kern="1200" spc="100" baseline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6357DA-28E9-40D3-918C-4D14E8263D81}" type="slidenum">
              <a:rPr lang="es-MX" smtClean="0"/>
              <a:pPr/>
              <a:t>12</a:t>
            </a:fld>
            <a:endParaRPr lang="es-MX" dirty="0"/>
          </a:p>
        </p:txBody>
      </p:sp>
      <p:sp>
        <p:nvSpPr>
          <p:cNvPr id="23" name="Marcador de pie de página 2">
            <a:extLst>
              <a:ext uri="{FF2B5EF4-FFF2-40B4-BE49-F238E27FC236}">
                <a16:creationId xmlns:a16="http://schemas.microsoft.com/office/drawing/2014/main" id="{866E9FAF-5E24-9053-6E33-580E73CA1FE8}"/>
              </a:ext>
            </a:extLst>
          </p:cNvPr>
          <p:cNvSpPr txBox="1">
            <a:spLocks/>
          </p:cNvSpPr>
          <p:nvPr/>
        </p:nvSpPr>
        <p:spPr>
          <a:xfrm>
            <a:off x="4191000" y="63992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MX"/>
            </a:defPPr>
            <a:lvl1pPr marL="0" algn="ctr" defTabSz="914400" rtl="0" eaLnBrk="1" latinLnBrk="0" hangingPunct="1">
              <a:defRPr sz="1000" kern="1200" cap="all" spc="100" baseline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PRESENTACIÓN DE VENTAS</a:t>
            </a:r>
          </a:p>
        </p:txBody>
      </p:sp>
    </p:spTree>
    <p:extLst>
      <p:ext uri="{BB962C8B-B14F-4D97-AF65-F5344CB8AC3E}">
        <p14:creationId xmlns:p14="http://schemas.microsoft.com/office/powerpoint/2010/main" val="236529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89D3D565-42FF-4C0C-9E4C-5BF29B4473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1325217" y="3977202"/>
            <a:ext cx="16229934" cy="2852057"/>
          </a:xfrm>
        </p:spPr>
        <p:txBody>
          <a:bodyPr rtlCol="0"/>
          <a:lstStyle/>
          <a:p>
            <a:pPr rtl="0"/>
            <a:r>
              <a:rPr lang="es-MX" dirty="0"/>
              <a:t>Empresa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50E0B25-9588-4271-A8DA-E4AC3283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dirty="0"/>
              <a:t>24/05/2024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79A93A47-486D-4EC7-8BD7-622BB944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4F6357DA-28E9-40D3-918C-4D14E8263D81}" type="slidenum">
              <a:rPr lang="es-MX" smtClean="0"/>
              <a:pPr rtl="0"/>
              <a:t>13</a:t>
            </a:fld>
            <a:endParaRPr lang="es-MX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74713F65-A47E-465C-963B-E10AC535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2217"/>
            <a:ext cx="5191125" cy="639955"/>
          </a:xfrm>
        </p:spPr>
        <p:txBody>
          <a:bodyPr rtlCol="0"/>
          <a:lstStyle/>
          <a:p>
            <a:pPr algn="ctr" rtl="0"/>
            <a:r>
              <a:rPr lang="es-MX" dirty="0"/>
              <a:t>Tecnologías y datos a tener en cuenta</a:t>
            </a:r>
          </a:p>
        </p:txBody>
      </p:sp>
      <p:pic>
        <p:nvPicPr>
          <p:cNvPr id="2056" name="Picture 8" descr="Descargar Free Coding Wallpaper Pictures [HD] | Unsplash">
            <a:extLst>
              <a:ext uri="{FF2B5EF4-FFF2-40B4-BE49-F238E27FC236}">
                <a16:creationId xmlns:a16="http://schemas.microsoft.com/office/drawing/2014/main" id="{FDEB2110-4830-B073-F1D7-16288F74537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1" r="20311"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ítulo 12">
            <a:extLst>
              <a:ext uri="{FF2B5EF4-FFF2-40B4-BE49-F238E27FC236}">
                <a16:creationId xmlns:a16="http://schemas.microsoft.com/office/drawing/2014/main" id="{D45C0163-A975-EE00-839F-C187A169B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550" y="1485900"/>
            <a:ext cx="5191125" cy="4952999"/>
          </a:xfrm>
        </p:spPr>
        <p:txBody>
          <a:bodyPr/>
          <a:lstStyle/>
          <a:p>
            <a:pPr algn="ctr"/>
            <a:r>
              <a:rPr lang="es-MX" b="1" dirty="0"/>
              <a:t>Desarrollo de Api con Next.js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Interacción BD con </a:t>
            </a:r>
            <a:r>
              <a:rPr lang="es-MX" dirty="0" err="1"/>
              <a:t>PrismaClient</a:t>
            </a:r>
            <a:endParaRPr lang="es-MX" dirty="0"/>
          </a:p>
          <a:p>
            <a:pPr algn="ctr"/>
            <a:r>
              <a:rPr lang="es-MX" b="1" dirty="0"/>
              <a:t>Optimización y solución de Errores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Pruebas y errores solucionados unitariamente a mano con los errores que aparecían en la consola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Solución de cuellos de botella, carga de imágenes lenta( solucionado con herramientas de paginas web para bajar </a:t>
            </a:r>
            <a:r>
              <a:rPr lang="es-MX" dirty="0" err="1"/>
              <a:t>mb</a:t>
            </a:r>
            <a:r>
              <a:rPr lang="es-MX" dirty="0"/>
              <a:t> a las imágenes sin perder calidad)</a:t>
            </a:r>
          </a:p>
          <a:p>
            <a:pPr algn="ctr"/>
            <a:r>
              <a:rPr lang="es-MX" b="1" dirty="0"/>
              <a:t>Documentación y Despliegue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Documentación del código pensando en futuras actualizaciones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Imágenes se maneja con </a:t>
            </a:r>
            <a:r>
              <a:rPr lang="es-MX" dirty="0" err="1"/>
              <a:t>Cloudinary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Base de datos con PostgreSQL desplegada en Render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Front-</a:t>
            </a:r>
            <a:r>
              <a:rPr lang="es-MX" dirty="0" err="1"/>
              <a:t>End</a:t>
            </a:r>
            <a:r>
              <a:rPr lang="es-MX" dirty="0"/>
              <a:t> desplegado en </a:t>
            </a:r>
            <a:r>
              <a:rPr lang="es-MX" dirty="0" err="1"/>
              <a:t>Vercel</a:t>
            </a:r>
            <a:endParaRPr lang="es-MX" dirty="0"/>
          </a:p>
          <a:p>
            <a:pPr algn="ctr"/>
            <a:endParaRPr lang="es-MX" b="1" dirty="0"/>
          </a:p>
        </p:txBody>
      </p:sp>
      <p:sp>
        <p:nvSpPr>
          <p:cNvPr id="7" name="Marcador de posición de número de diapositiva 3">
            <a:extLst>
              <a:ext uri="{FF2B5EF4-FFF2-40B4-BE49-F238E27FC236}">
                <a16:creationId xmlns:a16="http://schemas.microsoft.com/office/drawing/2014/main" id="{4874550A-129A-89DD-91C7-DBEE1AD71272}"/>
              </a:ext>
            </a:extLst>
          </p:cNvPr>
          <p:cNvSpPr txBox="1">
            <a:spLocks/>
          </p:cNvSpPr>
          <p:nvPr/>
        </p:nvSpPr>
        <p:spPr>
          <a:xfrm>
            <a:off x="9433559" y="64102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MX"/>
            </a:defPPr>
            <a:lvl1pPr marL="0" algn="r" defTabSz="914400" rtl="0" eaLnBrk="1" latinLnBrk="0" hangingPunct="1">
              <a:defRPr sz="1000" kern="1200" spc="100" baseline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6357DA-28E9-40D3-918C-4D14E8263D81}" type="slidenum">
              <a:rPr lang="es-MX" smtClean="0"/>
              <a:pPr/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08658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7CA603AC-5F09-4172-B827-21ECEF31D29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" y="1"/>
            <a:ext cx="12192000" cy="2514600"/>
          </a:xfrm>
        </p:spPr>
        <p:txBody>
          <a:bodyPr rtlCol="0"/>
          <a:lstStyle/>
          <a:p>
            <a:pPr algn="ctr" rtl="0"/>
            <a:r>
              <a:rPr lang="es-MX" dirty="0"/>
              <a:t>Equipo</a:t>
            </a:r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E42B77E8-86D2-4C4A-92F3-FA50CA29A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3903" y="1655011"/>
            <a:ext cx="6324194" cy="639955"/>
          </a:xfrm>
        </p:spPr>
        <p:txBody>
          <a:bodyPr rtlCol="0"/>
          <a:lstStyle/>
          <a:p>
            <a:pPr rtl="0"/>
            <a:r>
              <a:rPr lang="es-MX" b="1" dirty="0"/>
              <a:t>Conocer al equipo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A9C39F70-1E74-46B7-8760-8ECC824DF6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93400" y="4463647"/>
            <a:ext cx="2330874" cy="442298"/>
          </a:xfrm>
        </p:spPr>
        <p:txBody>
          <a:bodyPr rtlCol="0"/>
          <a:lstStyle/>
          <a:p>
            <a:pPr rtl="0"/>
            <a:r>
              <a:rPr lang="es-MX" dirty="0"/>
              <a:t>Williams neme </a:t>
            </a:r>
            <a:r>
              <a:rPr lang="es-MX" dirty="0" err="1"/>
              <a:t>scheij</a:t>
            </a:r>
            <a:r>
              <a:rPr lang="es-MX" dirty="0"/>
              <a:t> tomas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66064C23-F139-481C-9260-C19ED014FC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82145" y="4463647"/>
            <a:ext cx="2330875" cy="442298"/>
          </a:xfrm>
        </p:spPr>
        <p:txBody>
          <a:bodyPr rtlCol="0"/>
          <a:lstStyle/>
          <a:p>
            <a:pPr rtl="0"/>
            <a:r>
              <a:rPr lang="es-MX" dirty="0"/>
              <a:t>Albarado Lucas miguel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B066B88-47ED-40B0-9A2E-53DC35A6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dirty="0"/>
              <a:t>24/05/2024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9A78CDB-2571-4835-84A4-38387764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4F6357DA-28E9-40D3-918C-4D14E8263D81}" type="slidenum">
              <a:rPr lang="es-MX" smtClean="0"/>
              <a:pPr rtl="0"/>
              <a:t>14</a:t>
            </a:fld>
            <a:endParaRPr lang="es-MX" dirty="0"/>
          </a:p>
        </p:txBody>
      </p:sp>
      <p:sp>
        <p:nvSpPr>
          <p:cNvPr id="36" name="Marcador de pie de página 2">
            <a:extLst>
              <a:ext uri="{FF2B5EF4-FFF2-40B4-BE49-F238E27FC236}">
                <a16:creationId xmlns:a16="http://schemas.microsoft.com/office/drawing/2014/main" id="{8D547AA0-9078-B649-19AD-D7889B22D27B}"/>
              </a:ext>
            </a:extLst>
          </p:cNvPr>
          <p:cNvSpPr txBox="1">
            <a:spLocks/>
          </p:cNvSpPr>
          <p:nvPr/>
        </p:nvSpPr>
        <p:spPr>
          <a:xfrm>
            <a:off x="4191000" y="63992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MX"/>
            </a:defPPr>
            <a:lvl1pPr marL="0" algn="ctr" defTabSz="914400" rtl="0" eaLnBrk="1" latinLnBrk="0" hangingPunct="1">
              <a:defRPr sz="1000" kern="1200" cap="all" spc="100" baseline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PRESENTACIÓN DE VENTAS</a:t>
            </a:r>
          </a:p>
        </p:txBody>
      </p:sp>
      <p:pic>
        <p:nvPicPr>
          <p:cNvPr id="51" name="Marcador de posición de imagen 50">
            <a:extLst>
              <a:ext uri="{FF2B5EF4-FFF2-40B4-BE49-F238E27FC236}">
                <a16:creationId xmlns:a16="http://schemas.microsoft.com/office/drawing/2014/main" id="{97CEA3A9-6E6D-BC6B-4ED9-EE50C65B3BC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326" r="326"/>
          <a:stretch>
            <a:fillRect/>
          </a:stretch>
        </p:blipFill>
        <p:spPr/>
      </p:pic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6065C699-16B9-A092-A379-56B646BE6B6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3692" b="3692"/>
          <a:stretch/>
        </p:blipFill>
        <p:spPr/>
      </p:pic>
    </p:spTree>
    <p:extLst>
      <p:ext uri="{BB962C8B-B14F-4D97-AF65-F5344CB8AC3E}">
        <p14:creationId xmlns:p14="http://schemas.microsoft.com/office/powerpoint/2010/main" val="4151769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7CA603AC-5F09-4172-B827-21ECEF31D29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" y="1"/>
            <a:ext cx="12192000" cy="2514600"/>
          </a:xfrm>
        </p:spPr>
        <p:txBody>
          <a:bodyPr rtlCol="0"/>
          <a:lstStyle/>
          <a:p>
            <a:pPr algn="ctr" rtl="0"/>
            <a:r>
              <a:rPr lang="es-MX" dirty="0"/>
              <a:t>Equipo</a:t>
            </a:r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E42B77E8-86D2-4C4A-92F3-FA50CA29A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3903" y="1655011"/>
            <a:ext cx="6324194" cy="639955"/>
          </a:xfrm>
        </p:spPr>
        <p:txBody>
          <a:bodyPr rtlCol="0"/>
          <a:lstStyle/>
          <a:p>
            <a:pPr rtl="0"/>
            <a:r>
              <a:rPr lang="es-MX" b="1" dirty="0"/>
              <a:t>El equipo Completo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A9C39F70-1E74-46B7-8760-8ECC824DF6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49946" y="4337172"/>
            <a:ext cx="2330874" cy="442298"/>
          </a:xfrm>
        </p:spPr>
        <p:txBody>
          <a:bodyPr rtlCol="0"/>
          <a:lstStyle/>
          <a:p>
            <a:pPr rtl="0"/>
            <a:r>
              <a:rPr lang="es-MX" dirty="0"/>
              <a:t>Williams neme </a:t>
            </a:r>
            <a:r>
              <a:rPr lang="es-MX" dirty="0" err="1"/>
              <a:t>scheij</a:t>
            </a:r>
            <a:r>
              <a:rPr lang="es-MX" dirty="0"/>
              <a:t> tomas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66064C23-F139-481C-9260-C19ED014FC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30560" y="4337172"/>
            <a:ext cx="2330875" cy="442298"/>
          </a:xfrm>
        </p:spPr>
        <p:txBody>
          <a:bodyPr rtlCol="0"/>
          <a:lstStyle/>
          <a:p>
            <a:pPr rtl="0"/>
            <a:r>
              <a:rPr lang="es-MX" dirty="0"/>
              <a:t>Albarado Lucas miguel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D137D290-EF9E-4CB2-91B3-F0B2E05665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70908" y="4337172"/>
            <a:ext cx="2330875" cy="442298"/>
          </a:xfrm>
        </p:spPr>
        <p:txBody>
          <a:bodyPr rtlCol="0"/>
          <a:lstStyle/>
          <a:p>
            <a:pPr rtl="0"/>
            <a:r>
              <a:rPr lang="es-MX" dirty="0"/>
              <a:t>ANDRES BULACIA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B066B88-47ED-40B0-9A2E-53DC35A6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dirty="0"/>
              <a:t>24/05/2024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27954A-6DFD-454A-A289-6522993C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PRESENTACIÓN DE VENTAS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9A78CDB-2571-4835-84A4-38387764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4F6357DA-28E9-40D3-918C-4D14E8263D81}" type="slidenum">
              <a:rPr lang="es-MX" smtClean="0"/>
              <a:pPr rtl="0"/>
              <a:t>15</a:t>
            </a:fld>
            <a:endParaRPr lang="es-MX"/>
          </a:p>
        </p:txBody>
      </p:sp>
      <p:pic>
        <p:nvPicPr>
          <p:cNvPr id="28" name="Marcador de posición de imagen 27">
            <a:extLst>
              <a:ext uri="{FF2B5EF4-FFF2-40B4-BE49-F238E27FC236}">
                <a16:creationId xmlns:a16="http://schemas.microsoft.com/office/drawing/2014/main" id="{66D17FA8-2E0D-108C-7DAE-9EDE6E782E5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t="3670" b="3670"/>
          <a:stretch/>
        </p:blipFill>
        <p:spPr>
          <a:xfrm>
            <a:off x="8610600" y="2694774"/>
            <a:ext cx="1451493" cy="1462225"/>
          </a:xfrm>
        </p:spPr>
      </p:pic>
      <p:pic>
        <p:nvPicPr>
          <p:cNvPr id="33" name="Marcador de posición de imagen 32">
            <a:extLst>
              <a:ext uri="{FF2B5EF4-FFF2-40B4-BE49-F238E27FC236}">
                <a16:creationId xmlns:a16="http://schemas.microsoft.com/office/drawing/2014/main" id="{01201DFC-1081-3EAC-3766-9C67A34021F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326" r="326"/>
          <a:stretch>
            <a:fillRect/>
          </a:stretch>
        </p:blipFill>
        <p:spPr>
          <a:xfrm>
            <a:off x="5370252" y="2683533"/>
            <a:ext cx="1451493" cy="1462225"/>
          </a:xfrm>
        </p:spPr>
      </p:pic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AD1DEAB3-5E4A-63A1-74D4-44EE065049E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t="3692" b="3692"/>
          <a:stretch/>
        </p:blipFill>
        <p:spPr>
          <a:xfrm>
            <a:off x="2289636" y="2694774"/>
            <a:ext cx="1451493" cy="1462225"/>
          </a:xfrm>
        </p:spPr>
      </p:pic>
    </p:spTree>
    <p:extLst>
      <p:ext uri="{BB962C8B-B14F-4D97-AF65-F5344CB8AC3E}">
        <p14:creationId xmlns:p14="http://schemas.microsoft.com/office/powerpoint/2010/main" val="876514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939" y="1638359"/>
            <a:ext cx="3058885" cy="1111250"/>
          </a:xfrm>
        </p:spPr>
        <p:txBody>
          <a:bodyPr rtlCol="0"/>
          <a:lstStyle/>
          <a:p>
            <a:pPr rtl="0"/>
            <a:r>
              <a:rPr lang="es-MX" sz="4000" dirty="0"/>
              <a:t>Muchas gracias!!</a:t>
            </a:r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AEAA1571-277D-4DF6-83F9-1438CBE64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 rtlCol="0"/>
          <a:lstStyle/>
          <a:p>
            <a:pPr rtl="0"/>
            <a:r>
              <a:rPr lang="es-MX" dirty="0"/>
              <a:t>Albarado Lucas Miguel</a:t>
            </a:r>
          </a:p>
          <a:p>
            <a:pPr rtl="0"/>
            <a:r>
              <a:rPr lang="es-MX" dirty="0"/>
              <a:t>Williams Neme </a:t>
            </a:r>
            <a:r>
              <a:rPr lang="es-MX" dirty="0" err="1"/>
              <a:t>Scheij</a:t>
            </a:r>
            <a:r>
              <a:rPr lang="es-MX" dirty="0"/>
              <a:t> Tomas</a:t>
            </a:r>
          </a:p>
          <a:p>
            <a:pPr rtl="0"/>
            <a:r>
              <a:rPr lang="es-MX" dirty="0"/>
              <a:t>Alumnos de la Universidad Tecnológica Nacional</a:t>
            </a:r>
          </a:p>
          <a:p>
            <a:pPr rtl="0"/>
            <a:endParaRPr lang="es-MX" dirty="0"/>
          </a:p>
        </p:txBody>
      </p:sp>
      <p:pic>
        <p:nvPicPr>
          <p:cNvPr id="8" name="Marcador de posición de imagen 7" descr="Primer plano de unas verduras">
            <a:extLst>
              <a:ext uri="{FF2B5EF4-FFF2-40B4-BE49-F238E27FC236}">
                <a16:creationId xmlns:a16="http://schemas.microsoft.com/office/drawing/2014/main" id="{553FC3EB-D4C2-4C52-9AAB-3A4530ED7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 rtlCol="0"/>
          <a:lstStyle/>
          <a:p>
            <a:pPr rtl="0"/>
            <a:r>
              <a:rPr lang="es-MX"/>
              <a:t>Que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9D1294D-3F13-4F4B-8004-41165CEA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dirty="0"/>
              <a:t>24/05/2024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CBFDB8-719B-42E9-9967-BDF0B7AF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 rtlCol="0"/>
          <a:lstStyle/>
          <a:p>
            <a:pPr rtl="0"/>
            <a:r>
              <a:rPr lang="es-MX"/>
              <a:t>PRESENTACIÓN DE VENTAS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4F6357DA-28E9-40D3-918C-4D14E8263D81}" type="slidenum">
              <a:rPr lang="es-MX" smtClean="0"/>
              <a:pPr rtl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9B7C68D5-425C-4465-842E-6EC3B305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901598"/>
            <a:ext cx="3684814" cy="336548"/>
          </a:xfrm>
        </p:spPr>
        <p:txBody>
          <a:bodyPr rtlCol="0"/>
          <a:lstStyle/>
          <a:p>
            <a:pPr rtl="0"/>
            <a:r>
              <a:rPr lang="es-MX" sz="2400" b="1" dirty="0"/>
              <a:t>Sobre nosotros</a:t>
            </a:r>
          </a:p>
        </p:txBody>
      </p:sp>
      <p:sp>
        <p:nvSpPr>
          <p:cNvPr id="18" name="Subtítulo 17">
            <a:extLst>
              <a:ext uri="{FF2B5EF4-FFF2-40B4-BE49-F238E27FC236}">
                <a16:creationId xmlns:a16="http://schemas.microsoft.com/office/drawing/2014/main" id="{37F7ED61-C894-4A41-AC49-EFA304B05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518772"/>
            <a:ext cx="3684814" cy="3939053"/>
          </a:xfrm>
        </p:spPr>
        <p:txBody>
          <a:bodyPr rtlCol="0"/>
          <a:lstStyle/>
          <a:p>
            <a:pPr rtl="0"/>
            <a:r>
              <a:rPr lang="es-MX" sz="1800" dirty="0"/>
              <a:t>Somos Albarado Lucas y Williams Tomas, estudiantes de la Universidad Tecnológica Nacional y realizamos esta aplicación “Carta Mobile” para la empresa </a:t>
            </a:r>
            <a:r>
              <a:rPr lang="es-MX" sz="1800" dirty="0" err="1"/>
              <a:t>Kabbalah</a:t>
            </a:r>
            <a:r>
              <a:rPr lang="es-MX" sz="1800" dirty="0"/>
              <a:t> en cumplimiento de las 60hs semanales para la Practica Profesional </a:t>
            </a:r>
          </a:p>
        </p:txBody>
      </p:sp>
      <p:pic>
        <p:nvPicPr>
          <p:cNvPr id="8" name="Marcador de posición de imagen 7" descr="Una persona que sostiene una planta">
            <a:extLst>
              <a:ext uri="{FF2B5EF4-FFF2-40B4-BE49-F238E27FC236}">
                <a16:creationId xmlns:a16="http://schemas.microsoft.com/office/drawing/2014/main" id="{173CF312-33FE-4C78-AF0C-380127412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215" y="0"/>
            <a:ext cx="6830785" cy="6858000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C553516-5C72-4D87-B46F-91D466877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002437"/>
            <a:ext cx="12186555" cy="2855564"/>
          </a:xfrm>
        </p:spPr>
        <p:txBody>
          <a:bodyPr rtlCol="0"/>
          <a:lstStyle/>
          <a:p>
            <a:pPr rtl="0"/>
            <a:r>
              <a:rPr lang="es-MX" dirty="0"/>
              <a:t>Información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BAA9AFE-9410-4506-BB86-B28E4E67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dirty="0"/>
              <a:t>24/05/2024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EB8589-4778-44CD-881F-7A7231F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E419B032-9B39-4E33-A8E4-7843247F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4F6357DA-28E9-40D3-918C-4D14E8263D81}" type="slidenum">
              <a:rPr lang="es-MX" smtClean="0"/>
              <a:pPr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390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FCC2A221-B199-4A29-BC00-83D349B94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051" y="893523"/>
            <a:ext cx="5094517" cy="296198"/>
          </a:xfrm>
        </p:spPr>
        <p:txBody>
          <a:bodyPr rtlCol="0"/>
          <a:lstStyle/>
          <a:p>
            <a:pPr rtl="0"/>
            <a:r>
              <a:rPr lang="es-MX" dirty="0"/>
              <a:t>Problemas de una carta tradicional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4C47F3D7-2E0A-4565-95F1-798A78C80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50" y="2149803"/>
            <a:ext cx="2383973" cy="1872880"/>
          </a:xfrm>
        </p:spPr>
        <p:txBody>
          <a:bodyPr rtlCol="0"/>
          <a:lstStyle/>
          <a:p>
            <a:pPr rtl="0"/>
            <a:r>
              <a:rPr lang="es-419" sz="1300" b="0" i="0" dirty="0">
                <a:solidFill>
                  <a:srgbClr val="ECECEC"/>
                </a:solidFill>
                <a:effectLst/>
              </a:rPr>
              <a:t>En momentos de alta demanda, puede haber demoras en la entrega de cartas físicas a los clientes recién llegados.</a:t>
            </a:r>
            <a:endParaRPr lang="es-MX" sz="1300" dirty="0"/>
          </a:p>
        </p:txBody>
      </p:sp>
      <p:pic>
        <p:nvPicPr>
          <p:cNvPr id="9" name="Marcador de posición de imagen 8" descr="Una persona agitando un recipiente con comida detrás de estantes con platos">
            <a:extLst>
              <a:ext uri="{FF2B5EF4-FFF2-40B4-BE49-F238E27FC236}">
                <a16:creationId xmlns:a16="http://schemas.microsoft.com/office/drawing/2014/main" id="{4EF477F3-5AC0-413A-B339-D306DD3A2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38600" cy="6858000"/>
          </a:xfr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515C45EA-3D67-4B00-9B3A-CF3180E412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6050" y="1692848"/>
            <a:ext cx="2383973" cy="464399"/>
          </a:xfrm>
        </p:spPr>
        <p:txBody>
          <a:bodyPr rtlCol="0"/>
          <a:lstStyle/>
          <a:p>
            <a:pPr rtl="0"/>
            <a:r>
              <a:rPr lang="es-MX" b="1" dirty="0"/>
              <a:t>Atención tardía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AE9491D0-59E9-40C7-85AC-D6370AF613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6050" y="4048132"/>
            <a:ext cx="2383973" cy="464399"/>
          </a:xfrm>
        </p:spPr>
        <p:txBody>
          <a:bodyPr rtlCol="0"/>
          <a:lstStyle/>
          <a:p>
            <a:pPr rtl="0"/>
            <a:r>
              <a:rPr lang="es-MX" b="1" dirty="0"/>
              <a:t>FALTA DE interactividad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5D1A06E8-6506-4F8B-B0BC-08ABB74B3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76050" y="4414557"/>
            <a:ext cx="2383973" cy="1549920"/>
          </a:xfrm>
        </p:spPr>
        <p:txBody>
          <a:bodyPr rtlCol="0"/>
          <a:lstStyle/>
          <a:p>
            <a:pPr rtl="0"/>
            <a:r>
              <a:rPr lang="es-419" sz="1300" b="0" i="0" dirty="0">
                <a:solidFill>
                  <a:srgbClr val="ECECEC"/>
                </a:solidFill>
                <a:effectLst/>
              </a:rPr>
              <a:t>Las cartas físicas tienen espacio limitado para descripciones de los platos e imágenes, lo que puede limitar la información que se proporciona al cliente.</a:t>
            </a:r>
            <a:endParaRPr lang="es-MX" sz="1300" dirty="0"/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CAD88DCF-69AF-464C-A7A7-8BCEB5EB0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92333" y="4048132"/>
            <a:ext cx="2383972" cy="464399"/>
          </a:xfrm>
        </p:spPr>
        <p:txBody>
          <a:bodyPr rtlCol="0"/>
          <a:lstStyle/>
          <a:p>
            <a:pPr rtl="0"/>
            <a:r>
              <a:rPr lang="es-MX" b="1" dirty="0"/>
              <a:t>POCA Personalización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23E12F36-7172-4E9B-92AA-6A2BF7F110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4192" y="2149802"/>
            <a:ext cx="2383972" cy="1872881"/>
          </a:xfrm>
        </p:spPr>
        <p:txBody>
          <a:bodyPr rtlCol="0"/>
          <a:lstStyle/>
          <a:p>
            <a:pPr rtl="0"/>
            <a:r>
              <a:rPr lang="es-419" sz="1300" b="0" i="0" dirty="0">
                <a:solidFill>
                  <a:srgbClr val="ECECEC"/>
                </a:solidFill>
                <a:effectLst/>
              </a:rPr>
              <a:t>Las cartas físicas necesitan ser reimpresas cada vez que hay cambios en el menú, lo cual puede ser costoso.</a:t>
            </a:r>
            <a:endParaRPr lang="es-MX" sz="1300" dirty="0"/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6E1EB688-2E49-4F3C-8FCE-B92B812171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34192" y="4048132"/>
            <a:ext cx="2383972" cy="464399"/>
          </a:xfrm>
        </p:spPr>
        <p:txBody>
          <a:bodyPr rtlCol="0"/>
          <a:lstStyle/>
          <a:p>
            <a:pPr rtl="0"/>
            <a:r>
              <a:rPr lang="es-MX" b="1" dirty="0"/>
              <a:t>ineficiencia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F9F58647-DB42-42ED-BAB8-FEA6519630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4192" y="4414557"/>
            <a:ext cx="2383972" cy="1549920"/>
          </a:xfrm>
        </p:spPr>
        <p:txBody>
          <a:bodyPr rtlCol="0"/>
          <a:lstStyle/>
          <a:p>
            <a:pPr algn="l"/>
            <a:r>
              <a:rPr lang="es-419" sz="1300" b="0" i="0" dirty="0">
                <a:solidFill>
                  <a:srgbClr val="ECECEC"/>
                </a:solidFill>
                <a:effectLst/>
              </a:rPr>
              <a:t>La toma de pedidos con cartas físicas puede ser más lenta y propensa a errores.</a:t>
            </a:r>
          </a:p>
          <a:p>
            <a:br>
              <a:rPr lang="es-419" sz="1600" dirty="0"/>
            </a:br>
            <a:endParaRPr lang="es-MX" sz="1300" dirty="0"/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B28B4E04-A819-4F88-83D0-33EB09DEF7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92333" y="1692849"/>
            <a:ext cx="2383972" cy="456954"/>
          </a:xfrm>
        </p:spPr>
        <p:txBody>
          <a:bodyPr rtlCol="0"/>
          <a:lstStyle/>
          <a:p>
            <a:pPr rtl="0"/>
            <a:r>
              <a:rPr lang="es-MX" b="1" dirty="0"/>
              <a:t>ANTIHIGIENICO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F099E783-7CAD-4A11-8139-442FE1A60E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92333" y="2149803"/>
            <a:ext cx="2383972" cy="1549920"/>
          </a:xfrm>
        </p:spPr>
        <p:txBody>
          <a:bodyPr rtlCol="0"/>
          <a:lstStyle/>
          <a:p>
            <a:pPr rtl="0"/>
            <a:r>
              <a:rPr lang="es-419" sz="1300" b="0" i="0" dirty="0">
                <a:solidFill>
                  <a:srgbClr val="ECECEC"/>
                </a:solidFill>
                <a:effectLst/>
              </a:rPr>
              <a:t>Las cartas físicas pueden pasar por muchas manos y convertirse en un foco de gérmenes.</a:t>
            </a:r>
            <a:endParaRPr lang="es-MX" sz="13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A550418-AF50-4D31-B9E4-A06E19A8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es-MX" dirty="0"/>
              <a:t>24/05/2024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E3C0D1-A0E4-4E8C-BE1E-4E1639C5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 dirty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4192C76-963F-40D9-85E5-6FACCA8B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4F6357DA-28E9-40D3-918C-4D14E8263D81}" type="slidenum">
              <a:rPr lang="es-MX" smtClean="0"/>
              <a:pPr/>
              <a:t>3</a:t>
            </a:fld>
            <a:endParaRPr lang="es-MX"/>
          </a:p>
        </p:txBody>
      </p:sp>
      <p:sp>
        <p:nvSpPr>
          <p:cNvPr id="17" name="Marcador de texto 41">
            <a:extLst>
              <a:ext uri="{FF2B5EF4-FFF2-40B4-BE49-F238E27FC236}">
                <a16:creationId xmlns:a16="http://schemas.microsoft.com/office/drawing/2014/main" id="{991356B4-2676-CA95-A5BB-3C8DE18586CC}"/>
              </a:ext>
            </a:extLst>
          </p:cNvPr>
          <p:cNvSpPr txBox="1">
            <a:spLocks/>
          </p:cNvSpPr>
          <p:nvPr/>
        </p:nvSpPr>
        <p:spPr>
          <a:xfrm>
            <a:off x="6934192" y="1692848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PROBLEMAS CON LA Actualización</a:t>
            </a:r>
          </a:p>
        </p:txBody>
      </p:sp>
      <p:sp>
        <p:nvSpPr>
          <p:cNvPr id="18" name="Marcador de texto 44">
            <a:extLst>
              <a:ext uri="{FF2B5EF4-FFF2-40B4-BE49-F238E27FC236}">
                <a16:creationId xmlns:a16="http://schemas.microsoft.com/office/drawing/2014/main" id="{80CECA3F-B7FD-65E7-313E-7537F16405DA}"/>
              </a:ext>
            </a:extLst>
          </p:cNvPr>
          <p:cNvSpPr txBox="1">
            <a:spLocks/>
          </p:cNvSpPr>
          <p:nvPr/>
        </p:nvSpPr>
        <p:spPr>
          <a:xfrm>
            <a:off x="9492333" y="4512531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sz="1300" b="0" i="0" dirty="0">
                <a:solidFill>
                  <a:srgbClr val="ECECEC"/>
                </a:solidFill>
                <a:effectLst/>
              </a:rPr>
              <a:t>Las cartas físicas no pueden personalizarse fácilmente para promociones o eventos especiales.</a:t>
            </a:r>
            <a:br>
              <a:rPr lang="es-419" sz="1300" dirty="0"/>
            </a:br>
            <a:endParaRPr lang="es-MX" sz="1300" dirty="0"/>
          </a:p>
        </p:txBody>
      </p:sp>
    </p:spTree>
    <p:extLst>
      <p:ext uri="{BB962C8B-B14F-4D97-AF65-F5344CB8AC3E}">
        <p14:creationId xmlns:p14="http://schemas.microsoft.com/office/powerpoint/2010/main" val="3006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FCC2A221-B199-4A29-BC00-83D349B94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051" y="893523"/>
            <a:ext cx="5094517" cy="296198"/>
          </a:xfrm>
        </p:spPr>
        <p:txBody>
          <a:bodyPr rtlCol="0"/>
          <a:lstStyle/>
          <a:p>
            <a:pPr rtl="0"/>
            <a:r>
              <a:rPr lang="es-MX" dirty="0"/>
              <a:t>Solución con carta </a:t>
            </a:r>
            <a:r>
              <a:rPr lang="es-MX" dirty="0" err="1"/>
              <a:t>mobile</a:t>
            </a:r>
            <a:endParaRPr lang="es-MX" dirty="0"/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4C47F3D7-2E0A-4565-95F1-798A78C80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50" y="2149803"/>
            <a:ext cx="2383973" cy="1872880"/>
          </a:xfrm>
        </p:spPr>
        <p:txBody>
          <a:bodyPr rtlCol="0"/>
          <a:lstStyle/>
          <a:p>
            <a:pPr rtl="0"/>
            <a:r>
              <a:rPr lang="es-419" sz="1300" b="0" i="0" dirty="0">
                <a:solidFill>
                  <a:srgbClr val="ECECEC"/>
                </a:solidFill>
                <a:effectLst/>
              </a:rPr>
              <a:t>Los clientes pueden acceder al menú de inmediato mediante un código QR en la mesa sin tener que esperar a que un mesero les entregue una carta física.</a:t>
            </a:r>
            <a:endParaRPr lang="es-MX" sz="1300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515C45EA-3D67-4B00-9B3A-CF3180E412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6050" y="1692848"/>
            <a:ext cx="2383973" cy="464399"/>
          </a:xfrm>
        </p:spPr>
        <p:txBody>
          <a:bodyPr rtlCol="0"/>
          <a:lstStyle/>
          <a:p>
            <a:pPr rtl="0"/>
            <a:r>
              <a:rPr lang="es-MX" b="1" dirty="0"/>
              <a:t>Atención Rápida	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AE9491D0-59E9-40C7-85AC-D6370AF613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6050" y="4048132"/>
            <a:ext cx="2383973" cy="464399"/>
          </a:xfrm>
        </p:spPr>
        <p:txBody>
          <a:bodyPr rtlCol="0"/>
          <a:lstStyle/>
          <a:p>
            <a:pPr rtl="0"/>
            <a:r>
              <a:rPr lang="es-MX" b="1" dirty="0"/>
              <a:t>interactividad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5D1A06E8-6506-4F8B-B0BC-08ABB74B3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76050" y="4414557"/>
            <a:ext cx="2383973" cy="1549920"/>
          </a:xfrm>
        </p:spPr>
        <p:txBody>
          <a:bodyPr rtlCol="0"/>
          <a:lstStyle/>
          <a:p>
            <a:pPr rtl="0"/>
            <a:r>
              <a:rPr lang="es-419" sz="1300" b="0" i="0" dirty="0">
                <a:solidFill>
                  <a:srgbClr val="ECECEC"/>
                </a:solidFill>
                <a:effectLst/>
              </a:rPr>
              <a:t>Las cartas móviles pueden incluir descripciones detalladas, fotos de alta calidad, e incluso videos o información nutricional, mejorando la experiencia del cliente.</a:t>
            </a:r>
            <a:endParaRPr lang="es-MX" sz="1300" dirty="0"/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CAD88DCF-69AF-464C-A7A7-8BCEB5EB0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92333" y="4048132"/>
            <a:ext cx="2383972" cy="464399"/>
          </a:xfrm>
        </p:spPr>
        <p:txBody>
          <a:bodyPr rtlCol="0"/>
          <a:lstStyle/>
          <a:p>
            <a:pPr rtl="0"/>
            <a:r>
              <a:rPr lang="es-MX" b="1" dirty="0"/>
              <a:t>Personalización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23E12F36-7172-4E9B-92AA-6A2BF7F110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4192" y="2149802"/>
            <a:ext cx="2383972" cy="1872881"/>
          </a:xfrm>
        </p:spPr>
        <p:txBody>
          <a:bodyPr rtlCol="0"/>
          <a:lstStyle/>
          <a:p>
            <a:pPr rtl="0"/>
            <a:r>
              <a:rPr lang="es-419" sz="1300" b="0" i="0" dirty="0">
                <a:solidFill>
                  <a:srgbClr val="ECECEC"/>
                </a:solidFill>
                <a:effectLst/>
              </a:rPr>
              <a:t>Las cartas móviles se pueden actualizar instantáneamente y a bajo costo, sin necesidad de imprimir nuevas versiones.</a:t>
            </a:r>
            <a:endParaRPr lang="es-MX" sz="1300" dirty="0"/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6E1EB688-2E49-4F3C-8FCE-B92B812171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34192" y="4048132"/>
            <a:ext cx="2383972" cy="464399"/>
          </a:xfrm>
        </p:spPr>
        <p:txBody>
          <a:bodyPr rtlCol="0"/>
          <a:lstStyle/>
          <a:p>
            <a:pPr rtl="0"/>
            <a:r>
              <a:rPr lang="es-MX" b="1" dirty="0"/>
              <a:t>Eficiencia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F9F58647-DB42-42ED-BAB8-FEA6519630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4192" y="4414557"/>
            <a:ext cx="2383972" cy="1549920"/>
          </a:xfrm>
        </p:spPr>
        <p:txBody>
          <a:bodyPr rtlCol="0"/>
          <a:lstStyle/>
          <a:p>
            <a:pPr algn="l"/>
            <a:r>
              <a:rPr lang="es-419" sz="1300" b="0" i="0" dirty="0">
                <a:solidFill>
                  <a:srgbClr val="ECECEC"/>
                </a:solidFill>
                <a:effectLst/>
              </a:rPr>
              <a:t>Permiten a los clientes realizar pedidos directamente desde sus dispositivos, reduciendo errores y mejorando la eficiencia del servicio.</a:t>
            </a:r>
            <a:endParaRPr lang="es-MX" sz="1300" dirty="0"/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B28B4E04-A819-4F88-83D0-33EB09DEF7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92333" y="1692849"/>
            <a:ext cx="2383972" cy="456954"/>
          </a:xfrm>
        </p:spPr>
        <p:txBody>
          <a:bodyPr rtlCol="0"/>
          <a:lstStyle/>
          <a:p>
            <a:pPr rtl="0"/>
            <a:r>
              <a:rPr lang="es-MX" b="1" dirty="0"/>
              <a:t>Higiene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F099E783-7CAD-4A11-8139-442FE1A60E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92333" y="2149803"/>
            <a:ext cx="2383972" cy="1549920"/>
          </a:xfrm>
        </p:spPr>
        <p:txBody>
          <a:bodyPr rtlCol="0"/>
          <a:lstStyle/>
          <a:p>
            <a:pPr rtl="0"/>
            <a:r>
              <a:rPr lang="es-419" sz="1300" b="0" i="0" dirty="0">
                <a:solidFill>
                  <a:srgbClr val="ECECEC"/>
                </a:solidFill>
                <a:effectLst/>
              </a:rPr>
              <a:t>Los clientes pueden acceder al menú desde sus propios dispositivos, eliminando el contacto con superficies compartidas.</a:t>
            </a:r>
            <a:endParaRPr lang="es-MX" sz="13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A550418-AF50-4D31-B9E4-A06E19A8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dirty="0"/>
              <a:t>24/05/2024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E3C0D1-A0E4-4E8C-BE1E-4E1639C5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 dirty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4192C76-963F-40D9-85E5-6FACCA8B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es-MX" dirty="0"/>
              <a:t>4</a:t>
            </a:r>
          </a:p>
        </p:txBody>
      </p:sp>
      <p:sp>
        <p:nvSpPr>
          <p:cNvPr id="17" name="Marcador de texto 41">
            <a:extLst>
              <a:ext uri="{FF2B5EF4-FFF2-40B4-BE49-F238E27FC236}">
                <a16:creationId xmlns:a16="http://schemas.microsoft.com/office/drawing/2014/main" id="{991356B4-2676-CA95-A5BB-3C8DE18586CC}"/>
              </a:ext>
            </a:extLst>
          </p:cNvPr>
          <p:cNvSpPr txBox="1">
            <a:spLocks/>
          </p:cNvSpPr>
          <p:nvPr/>
        </p:nvSpPr>
        <p:spPr>
          <a:xfrm>
            <a:off x="7086592" y="1692848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Actualización</a:t>
            </a:r>
          </a:p>
        </p:txBody>
      </p:sp>
      <p:sp>
        <p:nvSpPr>
          <p:cNvPr id="18" name="Marcador de texto 44">
            <a:extLst>
              <a:ext uri="{FF2B5EF4-FFF2-40B4-BE49-F238E27FC236}">
                <a16:creationId xmlns:a16="http://schemas.microsoft.com/office/drawing/2014/main" id="{80CECA3F-B7FD-65E7-313E-7537F16405DA}"/>
              </a:ext>
            </a:extLst>
          </p:cNvPr>
          <p:cNvSpPr txBox="1">
            <a:spLocks/>
          </p:cNvSpPr>
          <p:nvPr/>
        </p:nvSpPr>
        <p:spPr>
          <a:xfrm>
            <a:off x="9492333" y="4512531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sz="1300" b="0" i="0" dirty="0">
                <a:solidFill>
                  <a:srgbClr val="ECECEC"/>
                </a:solidFill>
                <a:effectLst/>
              </a:rPr>
              <a:t>Las cartas móviles pueden ser personalizadas y para reflejar promociones, eventos especiales o cambios de última hora en el menú.</a:t>
            </a:r>
            <a:endParaRPr lang="es-MX" sz="1300" dirty="0"/>
          </a:p>
        </p:txBody>
      </p:sp>
      <p:pic>
        <p:nvPicPr>
          <p:cNvPr id="1030" name="Picture 6" descr="Codigos QR para Restaurantes Covid 19: Carta Digital">
            <a:extLst>
              <a:ext uri="{FF2B5EF4-FFF2-40B4-BE49-F238E27FC236}">
                <a16:creationId xmlns:a16="http://schemas.microsoft.com/office/drawing/2014/main" id="{A85003CD-F8BD-9156-D9F1-2A9AB0CA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76" y="1218738"/>
            <a:ext cx="3822248" cy="285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BD954514-89F6-3B92-BDE6-3134B763464F}"/>
              </a:ext>
            </a:extLst>
          </p:cNvPr>
          <p:cNvSpPr txBox="1">
            <a:spLocks/>
          </p:cNvSpPr>
          <p:nvPr/>
        </p:nvSpPr>
        <p:spPr>
          <a:xfrm>
            <a:off x="1353450" y="4266072"/>
            <a:ext cx="1872350" cy="296198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100" b="1" dirty="0"/>
              <a:t>Clientes felices</a:t>
            </a:r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36121DB3-8EB0-5660-8903-234DB549F03A}"/>
              </a:ext>
            </a:extLst>
          </p:cNvPr>
          <p:cNvSpPr txBox="1">
            <a:spLocks/>
          </p:cNvSpPr>
          <p:nvPr/>
        </p:nvSpPr>
        <p:spPr>
          <a:xfrm>
            <a:off x="1353450" y="824572"/>
            <a:ext cx="1948550" cy="296198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100" b="1" dirty="0"/>
              <a:t>Rápida atención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EFF49EE-2E94-413C-EB2D-04CFB770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41" y="4562270"/>
            <a:ext cx="2611967" cy="163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A666E47-001E-4F4E-B62E-8A6D933D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552992"/>
            <a:ext cx="5094517" cy="736314"/>
          </a:xfrm>
        </p:spPr>
        <p:txBody>
          <a:bodyPr rtlCol="0"/>
          <a:lstStyle/>
          <a:p>
            <a:pPr rtl="0"/>
            <a:r>
              <a:rPr lang="es-MX" dirty="0"/>
              <a:t>Información general del producto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9A66EBC9-050A-41F3-AD91-30F38B701D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787638"/>
            <a:ext cx="2383973" cy="464399"/>
          </a:xfrm>
        </p:spPr>
        <p:txBody>
          <a:bodyPr rtlCol="0"/>
          <a:lstStyle/>
          <a:p>
            <a:pPr rtl="0"/>
            <a:r>
              <a:rPr lang="es-MX" dirty="0"/>
              <a:t>UN PASO AL FUTURO</a:t>
            </a: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C907DFB3-F9A2-4EFE-B9BC-63862DC81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54063"/>
            <a:ext cx="2383973" cy="1452926"/>
          </a:xfrm>
        </p:spPr>
        <p:txBody>
          <a:bodyPr rtlCol="0"/>
          <a:lstStyle/>
          <a:p>
            <a:pPr rtl="0"/>
            <a:r>
              <a:rPr lang="es-MX" dirty="0"/>
              <a:t>Actualmente hay muy pocos bares que tienen este tipo de metodología, por lo que es un gran paso en la industria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91F01E51-19DF-4541-BE5B-8E19C0823D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4048610"/>
            <a:ext cx="2383973" cy="464399"/>
          </a:xfrm>
        </p:spPr>
        <p:txBody>
          <a:bodyPr rtlCol="0"/>
          <a:lstStyle/>
          <a:p>
            <a:pPr rtl="0"/>
            <a:r>
              <a:rPr lang="es-MX" dirty="0"/>
              <a:t>Probado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A692C241-09A4-4DAB-B0EC-982F014CDF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4415035"/>
            <a:ext cx="2383973" cy="1332622"/>
          </a:xfrm>
        </p:spPr>
        <p:txBody>
          <a:bodyPr rtlCol="0"/>
          <a:lstStyle/>
          <a:p>
            <a:pPr rtl="0"/>
            <a:r>
              <a:rPr lang="es-MX" dirty="0"/>
              <a:t>Se ha probado en el restaurante y dio excelentes resultados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dirty="0"/>
              <a:t>24/05/2024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3B635C66-907A-4B1E-B906-8C17503D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8746" y="1688055"/>
            <a:ext cx="2383972" cy="464399"/>
          </a:xfrm>
        </p:spPr>
        <p:txBody>
          <a:bodyPr rtlCol="0"/>
          <a:lstStyle/>
          <a:p>
            <a:pPr rtl="0"/>
            <a:r>
              <a:rPr lang="es-MX" dirty="0"/>
              <a:t>Medio ambiente y salud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F3C0964-198B-4E8D-A938-CF60D49DD7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8746" y="2154063"/>
            <a:ext cx="2383972" cy="1422437"/>
          </a:xfrm>
        </p:spPr>
        <p:txBody>
          <a:bodyPr rtlCol="0"/>
          <a:lstStyle/>
          <a:p>
            <a:pPr rtl="0"/>
            <a:r>
              <a:rPr lang="es-MX" dirty="0"/>
              <a:t>Al año se puede reducir tanto el uso del papel, y el plástico de las cartas tradicionales, como </a:t>
            </a:r>
            <a:r>
              <a:rPr lang="es-MX" dirty="0" err="1"/>
              <a:t>asi</a:t>
            </a:r>
            <a:r>
              <a:rPr lang="es-MX" dirty="0"/>
              <a:t> también el contagio de enfermedades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10A4B6F0-B646-494F-9077-F6D8B21788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48746" y="4048610"/>
            <a:ext cx="2383972" cy="464399"/>
          </a:xfrm>
        </p:spPr>
        <p:txBody>
          <a:bodyPr rtlCol="0"/>
          <a:lstStyle/>
          <a:p>
            <a:pPr rtl="0"/>
            <a:r>
              <a:rPr lang="es-MX"/>
              <a:t>Auténtico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4E4BE4F1-3290-4AFE-886F-51E891A960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48746" y="4415035"/>
            <a:ext cx="2383972" cy="1433504"/>
          </a:xfrm>
        </p:spPr>
        <p:txBody>
          <a:bodyPr rtlCol="0"/>
          <a:lstStyle/>
          <a:p>
            <a:pPr rtl="0"/>
            <a:r>
              <a:rPr lang="es-MX" dirty="0"/>
              <a:t>Diseñado al propio estilo del restaurante, con imágenes reales y descripción detallada!</a:t>
            </a:r>
          </a:p>
        </p:txBody>
      </p:sp>
      <p:pic>
        <p:nvPicPr>
          <p:cNvPr id="9" name="Marcador de posición de imagen 8" descr="Primer plano de una pila de plato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439" y="0"/>
            <a:ext cx="5328822" cy="6858000"/>
          </a:xfrm>
        </p:spPr>
      </p:pic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4F6357DA-28E9-40D3-918C-4D14E8263D81}" type="slidenum">
              <a:rPr lang="es-MX" smtClean="0"/>
              <a:pPr rtl="0"/>
              <a:t>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 dirty="0"/>
              <a:t>PRESENTACIÓN DE VENTAS</a:t>
            </a:r>
          </a:p>
        </p:txBody>
      </p:sp>
    </p:spTree>
    <p:extLst>
      <p:ext uri="{BB962C8B-B14F-4D97-AF65-F5344CB8AC3E}">
        <p14:creationId xmlns:p14="http://schemas.microsoft.com/office/powerpoint/2010/main" val="232295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00E513C5-FA88-4D91-BF05-D6D6EE491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-2355262"/>
            <a:ext cx="11353799" cy="5551580"/>
          </a:xfrm>
        </p:spPr>
        <p:txBody>
          <a:bodyPr rtlCol="0" anchor="t"/>
          <a:lstStyle/>
          <a:p>
            <a:pPr rtl="0"/>
            <a:r>
              <a:rPr lang="es-MX" dirty="0"/>
              <a:t>Ventaja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B511D9F-5321-4CAD-95C0-76E67D5E7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7508"/>
            <a:ext cx="10515600" cy="639955"/>
          </a:xfrm>
        </p:spPr>
        <p:txBody>
          <a:bodyPr rtlCol="0"/>
          <a:lstStyle/>
          <a:p>
            <a:pPr rtl="0"/>
            <a:r>
              <a:rPr lang="es-MX" dirty="0"/>
              <a:t>Ventajas del producto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90F45D4F-EB5A-4603-854A-26619144B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453589"/>
            <a:ext cx="10515600" cy="1518211"/>
          </a:xfrm>
        </p:spPr>
        <p:txBody>
          <a:bodyPr rtlCol="0"/>
          <a:lstStyle/>
          <a:p>
            <a:pPr rtl="0"/>
            <a:r>
              <a:rPr lang="es-MX" dirty="0"/>
              <a:t>Uso sencillo y eficaz, con interfaz intuitiva</a:t>
            </a:r>
          </a:p>
          <a:p>
            <a:pPr rtl="0"/>
            <a:r>
              <a:rPr lang="es-MX" dirty="0"/>
              <a:t>Platillos con imágenes y ingredientes detallados, para una mejor elección</a:t>
            </a:r>
          </a:p>
          <a:p>
            <a:pPr rtl="0"/>
            <a:r>
              <a:rPr lang="es-MX" dirty="0"/>
              <a:t>Rápida recepción del pedido, por lo que agiliza el servicio de atención al cliente</a:t>
            </a:r>
          </a:p>
          <a:p>
            <a:pPr rtl="0"/>
            <a:r>
              <a:rPr lang="es-MX" dirty="0"/>
              <a:t>Sostenibilidad, actualizaciones y capacidad de recolección de datos, asegurada!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FA530A-B4CE-4E7D-A264-1F116A07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03/8/20XX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21AC8F-EE79-4E5B-B18E-0A780EC9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PRESENTACIÓN DE VENTAS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9E81D65-1539-4865-BEC2-CB15EF22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4F6357DA-28E9-40D3-918C-4D14E8263D81}" type="slidenum">
              <a:rPr lang="es-MX" smtClean="0"/>
              <a:pPr rtl="0"/>
              <a:t>6</a:t>
            </a:fld>
            <a:endParaRPr lang="es-MX"/>
          </a:p>
        </p:txBody>
      </p:sp>
      <p:pic>
        <p:nvPicPr>
          <p:cNvPr id="15" name="Marcador de posición de imagen 9" descr="Carta de postres en un portapapeles sobre un recipiente">
            <a:extLst>
              <a:ext uri="{FF2B5EF4-FFF2-40B4-BE49-F238E27FC236}">
                <a16:creationId xmlns:a16="http://schemas.microsoft.com/office/drawing/2014/main" id="{5A8F35B9-A355-4114-947F-4F5A638635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764" y="3429000"/>
            <a:ext cx="12196763" cy="3429000"/>
          </a:xfrm>
        </p:spPr>
      </p:pic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1CE53D80-D0AD-569E-C650-AF91A0A8192E}"/>
              </a:ext>
            </a:extLst>
          </p:cNvPr>
          <p:cNvSpPr txBox="1">
            <a:spLocks/>
          </p:cNvSpPr>
          <p:nvPr/>
        </p:nvSpPr>
        <p:spPr>
          <a:xfrm>
            <a:off x="4191000" y="63992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MX"/>
            </a:defPPr>
            <a:lvl1pPr marL="0" algn="ctr" defTabSz="914400" rtl="0" eaLnBrk="1" latinLnBrk="0" hangingPunct="1">
              <a:defRPr sz="1000" kern="1200" cap="all" spc="100" baseline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PRESENTACIÓN DE VENTAS</a:t>
            </a:r>
          </a:p>
        </p:txBody>
      </p:sp>
    </p:spTree>
    <p:extLst>
      <p:ext uri="{BB962C8B-B14F-4D97-AF65-F5344CB8AC3E}">
        <p14:creationId xmlns:p14="http://schemas.microsoft.com/office/powerpoint/2010/main" val="175630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rimer plano de una persona con un rodillo para aplanar un poco de masa sobre un poco de harina">
            <a:extLst>
              <a:ext uri="{FF2B5EF4-FFF2-40B4-BE49-F238E27FC236}">
                <a16:creationId xmlns:a16="http://schemas.microsoft.com/office/drawing/2014/main" id="{2A7EF372-B53F-441B-9841-A18D631A36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E0D6BF19-4FB4-4D3E-B5AE-2F8E75EFC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-3250937" y="1278117"/>
            <a:ext cx="19788513" cy="2514600"/>
          </a:xfrm>
        </p:spPr>
        <p:txBody>
          <a:bodyPr rtlCol="0"/>
          <a:lstStyle/>
          <a:p>
            <a:pPr rtl="0"/>
            <a:r>
              <a:rPr lang="es-MX" dirty="0"/>
              <a:t>Compañía</a:t>
            </a:r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DE448B2E-6018-4416-8166-6B439B617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218" y="2685143"/>
            <a:ext cx="9685563" cy="1487714"/>
          </a:xfrm>
        </p:spPr>
        <p:txBody>
          <a:bodyPr rtlCol="0"/>
          <a:lstStyle/>
          <a:p>
            <a:pPr rtl="0"/>
            <a:r>
              <a:rPr lang="es-MX" dirty="0"/>
              <a:t>Información general de la aplicación</a:t>
            </a:r>
          </a:p>
        </p:txBody>
      </p:sp>
      <p:sp>
        <p:nvSpPr>
          <p:cNvPr id="2" name="Marcador de pie de página 2">
            <a:extLst>
              <a:ext uri="{FF2B5EF4-FFF2-40B4-BE49-F238E27FC236}">
                <a16:creationId xmlns:a16="http://schemas.microsoft.com/office/drawing/2014/main" id="{7621B276-56C4-6606-E408-771C52E3DE8C}"/>
              </a:ext>
            </a:extLst>
          </p:cNvPr>
          <p:cNvSpPr txBox="1">
            <a:spLocks/>
          </p:cNvSpPr>
          <p:nvPr/>
        </p:nvSpPr>
        <p:spPr>
          <a:xfrm>
            <a:off x="4191000" y="63992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MX"/>
            </a:defPPr>
            <a:lvl1pPr marL="0" algn="ctr" defTabSz="914400" rtl="0" eaLnBrk="1" latinLnBrk="0" hangingPunct="1">
              <a:defRPr sz="1000" kern="1200" cap="all" spc="100" baseline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PRESENTACIÓN DE VENTAS</a:t>
            </a:r>
          </a:p>
        </p:txBody>
      </p:sp>
    </p:spTree>
    <p:extLst>
      <p:ext uri="{BB962C8B-B14F-4D97-AF65-F5344CB8AC3E}">
        <p14:creationId xmlns:p14="http://schemas.microsoft.com/office/powerpoint/2010/main" val="364616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19B2A2-DE2B-1930-DE65-41276E6C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dirty="0"/>
              <a:t>24/05/2024</a:t>
            </a:r>
            <a:endParaRPr lang="es-MX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A0918A9-337F-BB79-734F-9DDB9F13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3517" y="6386004"/>
            <a:ext cx="4114800" cy="365125"/>
          </a:xfrm>
        </p:spPr>
        <p:txBody>
          <a:bodyPr/>
          <a:lstStyle/>
          <a:p>
            <a:pPr rtl="0"/>
            <a:r>
              <a:rPr lang="es-MX" noProof="0" dirty="0"/>
              <a:t>PRESENTACIÓN DE VENTAS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FFAFB-B66B-F255-C7D2-426D46F9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6357DA-28E9-40D3-918C-4D14E8263D81}" type="slidenum">
              <a:rPr lang="es-MX" noProof="0" smtClean="0"/>
              <a:pPr rtl="0"/>
              <a:t>8</a:t>
            </a:fld>
            <a:endParaRPr lang="es-MX" noProof="0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820CB492-BD63-C850-DD8D-737BC0948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2324538"/>
            <a:ext cx="1838326" cy="1332623"/>
          </a:xfrm>
        </p:spPr>
        <p:txBody>
          <a:bodyPr/>
          <a:lstStyle/>
          <a:p>
            <a:r>
              <a:rPr lang="es-MX" dirty="0"/>
              <a:t>En la sección de la izquierda se puede ver el apartado de categorías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E8DEF6E-6544-B63A-63D1-A01FE6733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498" y="1934464"/>
            <a:ext cx="1838325" cy="463099"/>
          </a:xfrm>
        </p:spPr>
        <p:txBody>
          <a:bodyPr/>
          <a:lstStyle/>
          <a:p>
            <a:pPr algn="ctr"/>
            <a:r>
              <a:rPr lang="es-MX" b="1" dirty="0"/>
              <a:t>categorías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4991F9-3B8C-E874-5CDF-9823BF6D63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22946" y="1845524"/>
            <a:ext cx="1769054" cy="1687400"/>
          </a:xfrm>
        </p:spPr>
        <p:txBody>
          <a:bodyPr/>
          <a:lstStyle/>
          <a:p>
            <a:r>
              <a:rPr lang="es-MX" dirty="0"/>
              <a:t>En barra lateral se puede ver el apartado “Mi Pedido” en el cual al agregar un producto al carrito, se mostrara ahí el pedido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98F8ABF-B039-C170-68B1-3D3DE117F4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546408" y="1430066"/>
            <a:ext cx="1416632" cy="464399"/>
          </a:xfrm>
        </p:spPr>
        <p:txBody>
          <a:bodyPr/>
          <a:lstStyle/>
          <a:p>
            <a:r>
              <a:rPr lang="es-MX" b="1" dirty="0"/>
              <a:t>Mi pedido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FDE9E8C-F202-C9A3-A622-3620F28A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030" y="1033838"/>
            <a:ext cx="7100705" cy="3525681"/>
          </a:xfrm>
          <a:prstGeom prst="rect">
            <a:avLst/>
          </a:prstGeom>
        </p:spPr>
      </p:pic>
      <p:sp>
        <p:nvSpPr>
          <p:cNvPr id="23" name="Flecha: a la derecha con bandas 22">
            <a:extLst>
              <a:ext uri="{FF2B5EF4-FFF2-40B4-BE49-F238E27FC236}">
                <a16:creationId xmlns:a16="http://schemas.microsoft.com/office/drawing/2014/main" id="{F135DA16-1C9A-57AB-4FFB-BC37AFC44C21}"/>
              </a:ext>
            </a:extLst>
          </p:cNvPr>
          <p:cNvSpPr/>
          <p:nvPr/>
        </p:nvSpPr>
        <p:spPr>
          <a:xfrm rot="10800000">
            <a:off x="1896918" y="2531138"/>
            <a:ext cx="689209" cy="562386"/>
          </a:xfrm>
          <a:prstGeom prst="strip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4" name="Flecha: a la derecha con bandas 23">
            <a:extLst>
              <a:ext uri="{FF2B5EF4-FFF2-40B4-BE49-F238E27FC236}">
                <a16:creationId xmlns:a16="http://schemas.microsoft.com/office/drawing/2014/main" id="{D323EB27-C681-B0D5-6E88-55F094BBA0F8}"/>
              </a:ext>
            </a:extLst>
          </p:cNvPr>
          <p:cNvSpPr/>
          <p:nvPr/>
        </p:nvSpPr>
        <p:spPr>
          <a:xfrm>
            <a:off x="9733737" y="2200302"/>
            <a:ext cx="689209" cy="562386"/>
          </a:xfrm>
          <a:prstGeom prst="strip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Título 7">
            <a:extLst>
              <a:ext uri="{FF2B5EF4-FFF2-40B4-BE49-F238E27FC236}">
                <a16:creationId xmlns:a16="http://schemas.microsoft.com/office/drawing/2014/main" id="{9E04D4DF-B11D-04E7-C88B-4F038D837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5082" y="224608"/>
            <a:ext cx="3276600" cy="748338"/>
          </a:xfrm>
        </p:spPr>
        <p:txBody>
          <a:bodyPr rtlCol="0"/>
          <a:lstStyle/>
          <a:p>
            <a:pPr rtl="0"/>
            <a:r>
              <a:rPr lang="es-MX" b="1" dirty="0"/>
              <a:t>Pagina principal</a:t>
            </a:r>
          </a:p>
        </p:txBody>
      </p:sp>
      <p:sp>
        <p:nvSpPr>
          <p:cNvPr id="26" name="Flecha: a la derecha con bandas 25">
            <a:extLst>
              <a:ext uri="{FF2B5EF4-FFF2-40B4-BE49-F238E27FC236}">
                <a16:creationId xmlns:a16="http://schemas.microsoft.com/office/drawing/2014/main" id="{CF498A80-C4DB-3BC1-86B9-7558CCAA7FA0}"/>
              </a:ext>
            </a:extLst>
          </p:cNvPr>
          <p:cNvSpPr/>
          <p:nvPr/>
        </p:nvSpPr>
        <p:spPr>
          <a:xfrm rot="5400000">
            <a:off x="5326749" y="4652497"/>
            <a:ext cx="748339" cy="562386"/>
          </a:xfrm>
          <a:prstGeom prst="strip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Marcador de texto 6">
            <a:extLst>
              <a:ext uri="{FF2B5EF4-FFF2-40B4-BE49-F238E27FC236}">
                <a16:creationId xmlns:a16="http://schemas.microsoft.com/office/drawing/2014/main" id="{F62B36A0-A2AF-C423-AA27-B9B5B3566D6F}"/>
              </a:ext>
            </a:extLst>
          </p:cNvPr>
          <p:cNvSpPr txBox="1">
            <a:spLocks/>
          </p:cNvSpPr>
          <p:nvPr/>
        </p:nvSpPr>
        <p:spPr>
          <a:xfrm>
            <a:off x="4781755" y="5223867"/>
            <a:ext cx="1838325" cy="463099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dirty="0"/>
              <a:t>producto</a:t>
            </a:r>
          </a:p>
        </p:txBody>
      </p:sp>
      <p:sp>
        <p:nvSpPr>
          <p:cNvPr id="28" name="Subtítulo 5">
            <a:extLst>
              <a:ext uri="{FF2B5EF4-FFF2-40B4-BE49-F238E27FC236}">
                <a16:creationId xmlns:a16="http://schemas.microsoft.com/office/drawing/2014/main" id="{D3939B5C-F004-E353-CF72-6F305D624DD5}"/>
              </a:ext>
            </a:extLst>
          </p:cNvPr>
          <p:cNvSpPr txBox="1">
            <a:spLocks/>
          </p:cNvSpPr>
          <p:nvPr/>
        </p:nvSpPr>
        <p:spPr>
          <a:xfrm>
            <a:off x="6620080" y="4686300"/>
            <a:ext cx="1838326" cy="157292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En la parte del centro se pueden ver todos los productos de la categoría seleccionada</a:t>
            </a:r>
          </a:p>
        </p:txBody>
      </p:sp>
    </p:spTree>
    <p:extLst>
      <p:ext uri="{BB962C8B-B14F-4D97-AF65-F5344CB8AC3E}">
        <p14:creationId xmlns:p14="http://schemas.microsoft.com/office/powerpoint/2010/main" val="98826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19B2A2-DE2B-1930-DE65-41276E6C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dirty="0"/>
              <a:t>24/05/2024</a:t>
            </a:r>
            <a:endParaRPr lang="es-MX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A0918A9-337F-BB79-734F-9DDB9F13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0966" y="6364544"/>
            <a:ext cx="4114800" cy="365125"/>
          </a:xfrm>
        </p:spPr>
        <p:txBody>
          <a:bodyPr/>
          <a:lstStyle/>
          <a:p>
            <a:pPr rtl="0"/>
            <a:r>
              <a:rPr lang="es-MX" noProof="0" dirty="0"/>
              <a:t>PRESENTACIÓN DE VENTAS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FFAFB-B66B-F255-C7D2-426D46F9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6357DA-28E9-40D3-918C-4D14E8263D81}" type="slidenum">
              <a:rPr lang="es-MX" noProof="0" smtClean="0"/>
              <a:pPr rtl="0"/>
              <a:t>9</a:t>
            </a:fld>
            <a:endParaRPr lang="es-MX" noProof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820CB492-BD63-C850-DD8D-737BC0948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136" y="3695310"/>
            <a:ext cx="1671839" cy="1307177"/>
          </a:xfrm>
        </p:spPr>
        <p:txBody>
          <a:bodyPr/>
          <a:lstStyle/>
          <a:p>
            <a:r>
              <a:rPr lang="es-MX" dirty="0"/>
              <a:t>Al agregar un producto, se puede modificar el pedido y agregar mas productos si se desea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E8DEF6E-6544-B63A-63D1-A01FE6733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39415" y="4357091"/>
            <a:ext cx="2335713" cy="212215"/>
          </a:xfrm>
        </p:spPr>
        <p:txBody>
          <a:bodyPr/>
          <a:lstStyle/>
          <a:p>
            <a:r>
              <a:rPr lang="es-MX" sz="1200" dirty="0"/>
              <a:t>Nombre del cliente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4991F9-3B8C-E874-5CDF-9823BF6D63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8815" y="4539419"/>
            <a:ext cx="2477494" cy="996696"/>
          </a:xfrm>
        </p:spPr>
        <p:txBody>
          <a:bodyPr/>
          <a:lstStyle/>
          <a:p>
            <a:r>
              <a:rPr lang="es-MX" sz="1200" dirty="0"/>
              <a:t>El cliente tiene que poner su nombre para poder saber quien es y poder concretar el pedido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98F8ABF-B039-C170-68B1-3D3DE117F4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65014" y="1611338"/>
            <a:ext cx="2522590" cy="748337"/>
          </a:xfrm>
        </p:spPr>
        <p:txBody>
          <a:bodyPr/>
          <a:lstStyle/>
          <a:p>
            <a:r>
              <a:rPr lang="es-MX" sz="1200" dirty="0"/>
              <a:t>SE VE EL TOTAL A PAGAR DE TODOS LOS PRODUCTO AGREGADOS AL CARRITO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90E57C6-71FF-4EE4-B82B-B914B64F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6" y="714374"/>
            <a:ext cx="1265656" cy="2448317"/>
          </a:xfrm>
          <a:prstGeom prst="rect">
            <a:avLst/>
          </a:prstGeom>
        </p:spPr>
      </p:pic>
      <p:sp>
        <p:nvSpPr>
          <p:cNvPr id="17" name="Título 7">
            <a:extLst>
              <a:ext uri="{FF2B5EF4-FFF2-40B4-BE49-F238E27FC236}">
                <a16:creationId xmlns:a16="http://schemas.microsoft.com/office/drawing/2014/main" id="{7EFCB86A-7979-E0CD-3569-F50F5A5B1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9687" y="155797"/>
            <a:ext cx="1952625" cy="748338"/>
          </a:xfrm>
        </p:spPr>
        <p:txBody>
          <a:bodyPr rtlCol="0"/>
          <a:lstStyle/>
          <a:p>
            <a:pPr rtl="0"/>
            <a:r>
              <a:rPr lang="es-MX" b="1" dirty="0"/>
              <a:t>Mi PEDIDO</a:t>
            </a:r>
          </a:p>
        </p:txBody>
      </p:sp>
      <p:sp>
        <p:nvSpPr>
          <p:cNvPr id="18" name="Flecha: a la derecha con bandas 17">
            <a:extLst>
              <a:ext uri="{FF2B5EF4-FFF2-40B4-BE49-F238E27FC236}">
                <a16:creationId xmlns:a16="http://schemas.microsoft.com/office/drawing/2014/main" id="{06794F56-FE70-6E20-6589-C3D93B707D47}"/>
              </a:ext>
            </a:extLst>
          </p:cNvPr>
          <p:cNvSpPr/>
          <p:nvPr/>
        </p:nvSpPr>
        <p:spPr>
          <a:xfrm rot="5400000">
            <a:off x="770739" y="3283575"/>
            <a:ext cx="600076" cy="405890"/>
          </a:xfrm>
          <a:prstGeom prst="strip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F0000"/>
              </a:solidFill>
            </a:endParaRPr>
          </a:p>
        </p:txBody>
      </p:sp>
      <p:pic>
        <p:nvPicPr>
          <p:cNvPr id="3074" name="Picture 2" descr="Click, cursor, finger, hand, press, tap icon - Download on Iconfinder">
            <a:extLst>
              <a:ext uri="{FF2B5EF4-FFF2-40B4-BE49-F238E27FC236}">
                <a16:creationId xmlns:a16="http://schemas.microsoft.com/office/drawing/2014/main" id="{DFD52F95-CED3-3D93-2442-D59121C62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47138">
            <a:off x="1517610" y="2792161"/>
            <a:ext cx="6000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70CD5E0-274A-E237-718B-524DEB29A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773" y="3561862"/>
            <a:ext cx="1470847" cy="107623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B017F6B-EC68-243B-F198-AF624B373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916" y="4841396"/>
            <a:ext cx="1504592" cy="1078593"/>
          </a:xfrm>
          <a:prstGeom prst="rect">
            <a:avLst/>
          </a:prstGeom>
        </p:spPr>
      </p:pic>
      <p:sp>
        <p:nvSpPr>
          <p:cNvPr id="23" name="Flecha: curvada hacia la izquierda 22">
            <a:extLst>
              <a:ext uri="{FF2B5EF4-FFF2-40B4-BE49-F238E27FC236}">
                <a16:creationId xmlns:a16="http://schemas.microsoft.com/office/drawing/2014/main" id="{9CA97FCD-5C68-B916-DB89-33EC35DE1775}"/>
              </a:ext>
            </a:extLst>
          </p:cNvPr>
          <p:cNvSpPr/>
          <p:nvPr/>
        </p:nvSpPr>
        <p:spPr>
          <a:xfrm>
            <a:off x="3770894" y="4348898"/>
            <a:ext cx="409575" cy="89948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24" name="Picture 2" descr="Click, cursor, finger, hand, press, tap icon - Download on Iconfinder">
            <a:extLst>
              <a:ext uri="{FF2B5EF4-FFF2-40B4-BE49-F238E27FC236}">
                <a16:creationId xmlns:a16="http://schemas.microsoft.com/office/drawing/2014/main" id="{F918E1AF-3CE4-0CE4-D1B3-AA860970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81362">
            <a:off x="2780991" y="4118432"/>
            <a:ext cx="434411" cy="43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F7ED9A9-CD55-C654-A5C9-4B19E7653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408" y="1060450"/>
            <a:ext cx="2135916" cy="52959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486C111D-C027-2401-318A-B7656E996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1722" y="2465783"/>
            <a:ext cx="1982735" cy="468523"/>
          </a:xfrm>
          <a:prstGeom prst="rect">
            <a:avLst/>
          </a:prstGeom>
        </p:spPr>
      </p:pic>
      <p:sp>
        <p:nvSpPr>
          <p:cNvPr id="31" name="Flecha: a la derecha con bandas 30">
            <a:extLst>
              <a:ext uri="{FF2B5EF4-FFF2-40B4-BE49-F238E27FC236}">
                <a16:creationId xmlns:a16="http://schemas.microsoft.com/office/drawing/2014/main" id="{ABD9992C-0E94-101A-2667-339110694CA9}"/>
              </a:ext>
            </a:extLst>
          </p:cNvPr>
          <p:cNvSpPr/>
          <p:nvPr/>
        </p:nvSpPr>
        <p:spPr>
          <a:xfrm rot="10800000">
            <a:off x="2123209" y="1244697"/>
            <a:ext cx="2477494" cy="539297"/>
          </a:xfrm>
          <a:prstGeom prst="strip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F0000"/>
              </a:solidFill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DE1F7719-3354-BDB7-DB3A-C625F3372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3068" y="5536115"/>
            <a:ext cx="1988077" cy="703993"/>
          </a:xfrm>
          <a:prstGeom prst="rect">
            <a:avLst/>
          </a:prstGeom>
        </p:spPr>
      </p:pic>
      <p:sp>
        <p:nvSpPr>
          <p:cNvPr id="37" name="Flecha: doblada hacia arriba 36">
            <a:extLst>
              <a:ext uri="{FF2B5EF4-FFF2-40B4-BE49-F238E27FC236}">
                <a16:creationId xmlns:a16="http://schemas.microsoft.com/office/drawing/2014/main" id="{4FA0CDCB-D599-8935-D2BE-EB39FCA30509}"/>
              </a:ext>
            </a:extLst>
          </p:cNvPr>
          <p:cNvSpPr/>
          <p:nvPr/>
        </p:nvSpPr>
        <p:spPr>
          <a:xfrm>
            <a:off x="6905564" y="2999233"/>
            <a:ext cx="2627526" cy="45320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Flecha: doblada hacia arriba 37">
            <a:extLst>
              <a:ext uri="{FF2B5EF4-FFF2-40B4-BE49-F238E27FC236}">
                <a16:creationId xmlns:a16="http://schemas.microsoft.com/office/drawing/2014/main" id="{9AD03492-A0C3-694E-B4B6-D00F9EDA3B07}"/>
              </a:ext>
            </a:extLst>
          </p:cNvPr>
          <p:cNvSpPr/>
          <p:nvPr/>
        </p:nvSpPr>
        <p:spPr>
          <a:xfrm flipV="1">
            <a:off x="6836324" y="3895691"/>
            <a:ext cx="1621876" cy="453206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56229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1989_TF16411246_Win32" id="{8ED61373-2D04-4F0C-A2F5-DB0EE133CEED}" vid="{3543A097-87BD-4D41-ABA7-77A83393AE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empresarial de un restaurante</Template>
  <TotalTime>228</TotalTime>
  <Words>1013</Words>
  <Application>Microsoft Office PowerPoint</Application>
  <PresentationFormat>Panorámica</PresentationFormat>
  <Paragraphs>173</Paragraphs>
  <Slides>16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Calibri</vt:lpstr>
      <vt:lpstr>Courier New</vt:lpstr>
      <vt:lpstr>Kunstler Script</vt:lpstr>
      <vt:lpstr>Tema de Office</vt:lpstr>
      <vt:lpstr>Aplicación  carta Mobile KABBALAH</vt:lpstr>
      <vt:lpstr>Sobre nosotros</vt:lpstr>
      <vt:lpstr>Problemas de una carta tradicional</vt:lpstr>
      <vt:lpstr>Solución con carta mobile</vt:lpstr>
      <vt:lpstr>Información general del producto</vt:lpstr>
      <vt:lpstr>Ventajas del producto</vt:lpstr>
      <vt:lpstr>Información general de la aplicación</vt:lpstr>
      <vt:lpstr>Pagina principal</vt:lpstr>
      <vt:lpstr>Mi PEDIDO</vt:lpstr>
      <vt:lpstr>Pagina administrador</vt:lpstr>
      <vt:lpstr>Pagina ADMin productos</vt:lpstr>
      <vt:lpstr>Tecnologías y datos a tener en cuenta</vt:lpstr>
      <vt:lpstr>Tecnologías y datos a tener en cuenta</vt:lpstr>
      <vt:lpstr>Conocer al equipo</vt:lpstr>
      <vt:lpstr>El equipo Completo</vt:lpstr>
      <vt:lpstr>Muchas gracias!!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 carta Mobile KABBALAH</dc:title>
  <dc:creator>Lucas Albarado</dc:creator>
  <cp:lastModifiedBy>Lucas Albarado</cp:lastModifiedBy>
  <cp:revision>3</cp:revision>
  <dcterms:created xsi:type="dcterms:W3CDTF">2024-05-20T22:17:07Z</dcterms:created>
  <dcterms:modified xsi:type="dcterms:W3CDTF">2024-05-21T02:44:37Z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